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83" r:id="rId2"/>
    <p:sldId id="257" r:id="rId3"/>
    <p:sldId id="278" r:id="rId4"/>
    <p:sldId id="258" r:id="rId5"/>
    <p:sldId id="259" r:id="rId6"/>
    <p:sldId id="270" r:id="rId7"/>
    <p:sldId id="282" r:id="rId8"/>
    <p:sldId id="279" r:id="rId9"/>
    <p:sldId id="280" r:id="rId10"/>
    <p:sldId id="271" r:id="rId11"/>
    <p:sldId id="281" r:id="rId12"/>
    <p:sldId id="273" r:id="rId13"/>
    <p:sldId id="265" r:id="rId14"/>
    <p:sldId id="274" r:id="rId15"/>
    <p:sldId id="275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uwat" initials="A" lastIdx="1" clrIdx="0">
    <p:extLst>
      <p:ext uri="{19B8F6BF-5375-455C-9EA6-DF929625EA0E}">
        <p15:presenceInfo xmlns:p15="http://schemas.microsoft.com/office/powerpoint/2012/main" userId="Anuwa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146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513248-EFA0-4147-B72C-63183DA54FF4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AC3140-DC5E-47D3-9975-9BA37BB7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220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935E6E-FB5B-485A-BEE1-352CABCD04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5040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B9797-B914-4195-BFB5-45FED39BD0DA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68964-9426-4831-8F17-B89633F71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491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B9797-B914-4195-BFB5-45FED39BD0DA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68964-9426-4831-8F17-B89633F71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57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B9797-B914-4195-BFB5-45FED39BD0DA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68964-9426-4831-8F17-B89633F71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925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B9797-B914-4195-BFB5-45FED39BD0DA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68964-9426-4831-8F17-B89633F71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013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B9797-B914-4195-BFB5-45FED39BD0DA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68964-9426-4831-8F17-B89633F71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692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B9797-B914-4195-BFB5-45FED39BD0DA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68964-9426-4831-8F17-B89633F71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39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B9797-B914-4195-BFB5-45FED39BD0DA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68964-9426-4831-8F17-B89633F71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907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B9797-B914-4195-BFB5-45FED39BD0DA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68964-9426-4831-8F17-B89633F71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417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B9797-B914-4195-BFB5-45FED39BD0DA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68964-9426-4831-8F17-B89633F71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512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B9797-B914-4195-BFB5-45FED39BD0DA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68964-9426-4831-8F17-B89633F71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821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B9797-B914-4195-BFB5-45FED39BD0DA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68964-9426-4831-8F17-B89633F71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879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1B9797-B914-4195-BFB5-45FED39BD0DA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E68964-9426-4831-8F17-B89633F71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803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" y="-31040"/>
            <a:ext cx="9144000" cy="814452"/>
          </a:xfrm>
        </p:spPr>
        <p:txBody>
          <a:bodyPr>
            <a:noAutofit/>
          </a:bodyPr>
          <a:lstStyle/>
          <a:p>
            <a:r>
              <a:rPr lang="th-TH" sz="2800" b="1">
                <a:solidFill>
                  <a:srgbClr val="000099"/>
                </a:solidFill>
                <a:latin typeface="Browallia New" panose="020B0604020202020204" pitchFamily="34" charset="-34"/>
                <a:ea typeface="Tahoma" panose="020B0604030504040204" pitchFamily="34" charset="0"/>
                <a:cs typeface="Browallia New" panose="020B0604020202020204" pitchFamily="34" charset="-34"/>
              </a:rPr>
              <a:t>แนวทางการรายงานการประเมินตนเองคุณภาพการดูแลผู้ป่วยของ </a:t>
            </a:r>
            <a:r>
              <a:rPr lang="en-US" sz="2800" b="1">
                <a:solidFill>
                  <a:srgbClr val="000099"/>
                </a:solidFill>
                <a:latin typeface="Browallia New" panose="020B0604020202020204" pitchFamily="34" charset="-34"/>
                <a:ea typeface="Tahoma" panose="020B0604030504040204" pitchFamily="34" charset="0"/>
                <a:cs typeface="Browallia New" panose="020B0604020202020204" pitchFamily="34" charset="-34"/>
              </a:rPr>
              <a:t>CLT/PCT </a:t>
            </a:r>
            <a:br>
              <a:rPr lang="th-TH" sz="2800" b="1">
                <a:solidFill>
                  <a:srgbClr val="000099"/>
                </a:solidFill>
                <a:latin typeface="Browallia New" panose="020B0604020202020204" pitchFamily="34" charset="-34"/>
                <a:ea typeface="Tahoma" panose="020B0604030504040204" pitchFamily="34" charset="0"/>
                <a:cs typeface="Browallia New" panose="020B0604020202020204" pitchFamily="34" charset="-34"/>
              </a:rPr>
            </a:br>
            <a:endParaRPr lang="th-TH" sz="1800" b="1">
              <a:solidFill>
                <a:srgbClr val="000099"/>
              </a:solidFill>
              <a:latin typeface="Browallia New" panose="020B0604020202020204" pitchFamily="34" charset="-34"/>
              <a:ea typeface="Tahoma" panose="020B0604030504040204" pitchFamily="34" charset="0"/>
              <a:cs typeface="Browallia New" panose="020B0604020202020204" pitchFamily="34" charset="-3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12D99C-C300-4B7E-AE93-B8A417AF6589}"/>
              </a:ext>
            </a:extLst>
          </p:cNvPr>
          <p:cNvSpPr txBox="1"/>
          <p:nvPr/>
        </p:nvSpPr>
        <p:spPr>
          <a:xfrm>
            <a:off x="228952" y="464601"/>
            <a:ext cx="8864080" cy="558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th-TH" sz="1700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แนวทางการรายงานการประเมินตนเองคุณภาพการดูแลผู้ป่วย เพื่อใช้ประโยชน์จากการประเมินตนเองในการบริหารและพัฒนาคุณภาพการดูแลผู้ป่วยของทีมนำทางคลินิก และรายงานข้อมูลคุณภาพสำคัญในภาพรวมจากการประเมินตนเองคุณภาพการดูแลผู้ป่วย (</a:t>
            </a:r>
            <a:r>
              <a:rPr lang="en-US" sz="1700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pa</a:t>
            </a:r>
            <a:r>
              <a:rPr lang="en-US" sz="1700" dirty="0">
                <a:solidFill>
                  <a:srgbClr val="000000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tient care quality) </a:t>
            </a:r>
            <a:r>
              <a:rPr lang="th-TH" sz="1700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ที่กระชับ ตรงประเด็นและสะท้อนโอกาสพัฒนา</a:t>
            </a:r>
            <a:r>
              <a:rPr lang="th-TH" sz="1700" dirty="0">
                <a:solidFill>
                  <a:srgbClr val="000000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เชิงระบบใน</a:t>
            </a:r>
            <a:r>
              <a:rPr lang="th-TH" sz="1700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การดูแลผู้ป่วยของ รพ. มากขึ้น  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th-TH" sz="1700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รูปแบบการรายงานนี้ เป็นเพียงตัวอย่างแนวทางจุดตั้งตั้งที่ </a:t>
            </a:r>
            <a:r>
              <a:rPr lang="en-US" sz="1700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CLT/PCT </a:t>
            </a:r>
            <a:r>
              <a:rPr lang="th-TH" sz="1700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นำไปใช้ประโยชน์โดยสามารถดัดแปลงให้เหมาะสมกับบริบท สิ่งสำคัญมากกว่ารูปแบบคือ ความเข้าใจ</a:t>
            </a:r>
            <a:r>
              <a:rPr lang="th-TH" sz="1700" dirty="0">
                <a:solidFill>
                  <a:srgbClr val="000000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เป้า</a:t>
            </a:r>
            <a:r>
              <a:rPr lang="th-TH" sz="1700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หมายที่ต้องวิเคราะห์แต่ละประเด็น เชื่อมโยงและสรุปให้เห็นภาพรวมที่สะท้อนข้อมูลสำคัญ 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th-TH" sz="1700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แนวทางการรายงานการประเมินตนเองคุณภาพการดูแลผู้ป่วย ประกอบด้วย </a:t>
            </a:r>
            <a:r>
              <a:rPr lang="en-US" sz="1700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(</a:t>
            </a:r>
            <a:r>
              <a:rPr lang="en-US" sz="1700" dirty="0" err="1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i</a:t>
            </a:r>
            <a:r>
              <a:rPr lang="en-US" sz="1700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) </a:t>
            </a:r>
            <a:r>
              <a:rPr lang="th-TH" sz="1700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ภาพรวมของ </a:t>
            </a:r>
            <a:r>
              <a:rPr lang="en-US" sz="1700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CLT/PCT (CLT/PCT profile) </a:t>
            </a:r>
            <a:r>
              <a:rPr lang="th-TH" sz="1700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และ </a:t>
            </a:r>
            <a:r>
              <a:rPr lang="en-US" sz="1700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(ii) </a:t>
            </a:r>
            <a:r>
              <a:rPr lang="th-TH" sz="1700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ข้อมูลคุณ</a:t>
            </a:r>
            <a:r>
              <a:rPr lang="th-TH" sz="1700" dirty="0">
                <a:solidFill>
                  <a:srgbClr val="000000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ภาพสำคัญของแต่ละโรค</a:t>
            </a:r>
            <a:r>
              <a:rPr lang="en-US" sz="1700" dirty="0">
                <a:solidFill>
                  <a:srgbClr val="000000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/</a:t>
            </a:r>
            <a:r>
              <a:rPr lang="th-TH" sz="1700" dirty="0">
                <a:solidFill>
                  <a:srgbClr val="000000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หัตถการ (</a:t>
            </a:r>
            <a:r>
              <a:rPr lang="en-US" sz="1700" dirty="0">
                <a:solidFill>
                  <a:srgbClr val="000000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clinical tracer/ clinical quality summary) </a:t>
            </a:r>
            <a:endParaRPr lang="th-TH" sz="1700" dirty="0">
              <a:solidFill>
                <a:srgbClr val="000000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700" dirty="0">
                <a:solidFill>
                  <a:srgbClr val="000000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(</a:t>
            </a:r>
            <a:r>
              <a:rPr lang="en-US" sz="1700" dirty="0" err="1">
                <a:solidFill>
                  <a:srgbClr val="000000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i</a:t>
            </a:r>
            <a:r>
              <a:rPr lang="en-US" sz="1700" dirty="0">
                <a:solidFill>
                  <a:srgbClr val="000000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) </a:t>
            </a:r>
            <a:r>
              <a:rPr lang="th-TH" sz="1700" dirty="0">
                <a:solidFill>
                  <a:srgbClr val="000000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คำแนะนำในการนำเสนอภาพรวมของ </a:t>
            </a:r>
            <a:r>
              <a:rPr lang="en-US" sz="1700" dirty="0">
                <a:solidFill>
                  <a:srgbClr val="000000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CLT/PCT</a:t>
            </a:r>
            <a:endParaRPr lang="en-US" sz="1700" dirty="0">
              <a:solidFill>
                <a:srgbClr val="000000"/>
              </a:solidFill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marL="623888" marR="0" lvl="2" indent="-228600">
              <a:spcBef>
                <a:spcPts val="0"/>
              </a:spcBef>
              <a:spcAft>
                <a:spcPts val="0"/>
              </a:spcAft>
              <a:buFont typeface="BrowalliaUPC" panose="020B0604020202020204" pitchFamily="34" charset="-34"/>
              <a:buChar char="-"/>
            </a:pPr>
            <a:r>
              <a:rPr lang="th-TH" sz="1700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ควรนำเสนอให้เห็นบริบทสำคัญ และภาพรวมการพัฒนาของ </a:t>
            </a:r>
            <a:r>
              <a:rPr lang="en-US" sz="1700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CLT/PCT</a:t>
            </a:r>
            <a:r>
              <a:rPr lang="th-TH" sz="1700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สะท้อนการเชื่อมโยงกับเป้าหมายระดับองค์กร และการนำนโยบายสำคัญมาสู่การปฏิบัติที่เป็นรูปธรรม (</a:t>
            </a:r>
            <a:r>
              <a:rPr lang="en-US" sz="1700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alignment) </a:t>
            </a:r>
            <a:r>
              <a:rPr lang="th-TH" sz="1700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ไม่เน้นการนำเสนอเป็นรายโรค </a:t>
            </a:r>
          </a:p>
          <a:p>
            <a:pPr marL="623888" marR="0" lvl="2" indent="-228600">
              <a:spcBef>
                <a:spcPts val="0"/>
              </a:spcBef>
              <a:spcAft>
                <a:spcPts val="0"/>
              </a:spcAft>
              <a:buFont typeface="BrowalliaUPC" panose="020B0604020202020204" pitchFamily="34" charset="-34"/>
              <a:buChar char="-"/>
            </a:pPr>
            <a:r>
              <a:rPr lang="th-TH" sz="1700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ควรนำเสนอให้เห็นผลลัพธ์ทางคลินิก (</a:t>
            </a:r>
            <a:r>
              <a:rPr lang="en-US" sz="1700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clinical outcome</a:t>
            </a:r>
            <a:r>
              <a:rPr lang="th-TH" sz="1700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) ในภาพรวมและรายโรค และตัวชี้วัดสำคัญที่สะท้อนความสำเร็จหรือโอกาสในการพัฒนา เพื่อสะท้อนให้เห็น </a:t>
            </a:r>
            <a:r>
              <a:rPr lang="en-US" sz="1700" dirty="0">
                <a:solidFill>
                  <a:srgbClr val="000000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M</a:t>
            </a:r>
            <a:r>
              <a:rPr lang="en-US" sz="1700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aturity </a:t>
            </a:r>
            <a:r>
              <a:rPr lang="th-TH" sz="1700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ในการพัฒนาคุณภาพการดูแลผู</a:t>
            </a:r>
            <a:r>
              <a:rPr lang="th-TH" sz="1700" dirty="0">
                <a:solidFill>
                  <a:srgbClr val="000000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้ป่วยของ</a:t>
            </a:r>
            <a:r>
              <a:rPr lang="th-TH" sz="1700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โรงพยาบาล</a:t>
            </a:r>
            <a:endParaRPr lang="th-TH" sz="1700" dirty="0">
              <a:solidFill>
                <a:srgbClr val="000000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marL="623888" marR="0" lvl="2" indent="-228600">
              <a:spcBef>
                <a:spcPts val="0"/>
              </a:spcBef>
              <a:spcAft>
                <a:spcPts val="0"/>
              </a:spcAft>
              <a:buFont typeface="BrowalliaUPC" panose="020B0604020202020204" pitchFamily="34" charset="-34"/>
              <a:buChar char="-"/>
            </a:pPr>
            <a:r>
              <a:rPr lang="th-TH" sz="1700" dirty="0">
                <a:solidFill>
                  <a:srgbClr val="000000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ควร</a:t>
            </a:r>
            <a:r>
              <a:rPr lang="th-TH" sz="1700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นำแนวคิด </a:t>
            </a:r>
            <a:r>
              <a:rPr lang="en-US" sz="1700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Risk-based Thinking </a:t>
            </a:r>
            <a:r>
              <a:rPr lang="th-TH" sz="1700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มาวิเคราะห์ปัจจัยที่ส่งผลต่อความสำเร็จในการดำเนินงานและการควบคุมป้องกัน</a:t>
            </a:r>
          </a:p>
          <a:p>
            <a:pPr marL="623888" marR="0" lvl="2" indent="-228600">
              <a:spcBef>
                <a:spcPts val="0"/>
              </a:spcBef>
              <a:spcAft>
                <a:spcPts val="0"/>
              </a:spcAft>
              <a:buFont typeface="BrowalliaUPC" panose="020B0604020202020204" pitchFamily="34" charset="-34"/>
              <a:buChar char="-"/>
            </a:pPr>
            <a:r>
              <a:rPr lang="th-TH" sz="1700" dirty="0">
                <a:solidFill>
                  <a:srgbClr val="000000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ควรนำเสนอผลการดำเนินการสำคัญในภาพรวมและความภาคภูมิใจ ซึ่งหมายรวมถึงสิ่งเล็กๆ ที่เรียกว่าความสำเร็จในการพัฒนากระบวนการดูแลผู้ป่วยของทีม และผลงานการพัฒนา วิจัย และนวัตกรรม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700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(ii) </a:t>
            </a:r>
            <a:r>
              <a:rPr lang="th-TH" sz="1700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คำแนะนำในการนำเสนอข้อมูลคุณ</a:t>
            </a:r>
            <a:r>
              <a:rPr lang="th-TH" sz="1700" dirty="0">
                <a:solidFill>
                  <a:srgbClr val="000000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ภาพสำคัญของแต่ละโรค</a:t>
            </a:r>
            <a:r>
              <a:rPr lang="en-US" sz="1700" dirty="0">
                <a:solidFill>
                  <a:srgbClr val="000000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/</a:t>
            </a:r>
            <a:r>
              <a:rPr lang="th-TH" sz="1700" dirty="0">
                <a:solidFill>
                  <a:srgbClr val="000000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หัตถการ (</a:t>
            </a:r>
            <a:r>
              <a:rPr lang="en-US" sz="1700" dirty="0">
                <a:solidFill>
                  <a:srgbClr val="000000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clinical tracer/ clinical quality summary) </a:t>
            </a:r>
            <a:endParaRPr lang="en-US" sz="1700" dirty="0">
              <a:solidFill>
                <a:srgbClr val="000000"/>
              </a:solidFill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marL="623888" marR="0" lvl="2" indent="-260350">
              <a:spcBef>
                <a:spcPts val="0"/>
              </a:spcBef>
              <a:spcAft>
                <a:spcPts val="0"/>
              </a:spcAft>
              <a:buFont typeface="BrowalliaUPC" panose="020B0604020202020204" pitchFamily="34" charset="-34"/>
              <a:buChar char="-"/>
            </a:pPr>
            <a:r>
              <a:rPr lang="th-TH" sz="1700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ควรเลือกนำเสนอการพัฒนาคุณภาพเฉพาะกลุ่มประชากรทางคลินิก</a:t>
            </a:r>
            <a:r>
              <a:rPr lang="en-US" sz="1700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/</a:t>
            </a:r>
            <a:r>
              <a:rPr lang="th-TH" sz="1700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โรค</a:t>
            </a:r>
            <a:r>
              <a:rPr lang="en-US" sz="1700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/</a:t>
            </a:r>
            <a:r>
              <a:rPr lang="th-TH" sz="1700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หัตถการ ในเรื่องสำคัญสอดคล้องตามจุดเน้น </a:t>
            </a:r>
          </a:p>
          <a:p>
            <a:pPr marL="623888" marR="0" lvl="2" indent="-260350">
              <a:spcBef>
                <a:spcPts val="0"/>
              </a:spcBef>
              <a:spcAft>
                <a:spcPts val="0"/>
              </a:spcAft>
              <a:buFont typeface="BrowalliaUPC" panose="020B0604020202020204" pitchFamily="34" charset="-34"/>
              <a:buChar char="-"/>
            </a:pPr>
            <a:r>
              <a:rPr lang="th-TH" sz="1700" dirty="0">
                <a:solidFill>
                  <a:srgbClr val="000000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ควรนำเสนอ </a:t>
            </a:r>
            <a:r>
              <a:rPr lang="en-US" sz="1700" dirty="0">
                <a:solidFill>
                  <a:srgbClr val="000000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3P (Purpose-Process-Performance) </a:t>
            </a:r>
            <a:r>
              <a:rPr lang="th-TH" sz="1700" dirty="0">
                <a:solidFill>
                  <a:srgbClr val="000000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ของทุกโรค</a:t>
            </a:r>
            <a:r>
              <a:rPr lang="en-US" sz="1700" dirty="0">
                <a:solidFill>
                  <a:srgbClr val="000000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/</a:t>
            </a:r>
            <a:r>
              <a:rPr lang="th-TH" sz="1700" dirty="0">
                <a:solidFill>
                  <a:srgbClr val="000000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หัตถการที่ระบุไว้ว่าเป็นโรคสำคัญ และอาจนำเสนอ </a:t>
            </a:r>
            <a:r>
              <a:rPr lang="en-US" sz="1700" dirty="0">
                <a:solidFill>
                  <a:srgbClr val="000000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3P </a:t>
            </a:r>
            <a:r>
              <a:rPr lang="th-TH" sz="1700" dirty="0">
                <a:solidFill>
                  <a:srgbClr val="000000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ในส่วนที่เป็นประเด็นร่วมของกระบวนการดูแลผู้ป่วยแยกออกมา</a:t>
            </a:r>
            <a:endParaRPr lang="en-US" sz="1700" dirty="0">
              <a:solidFill>
                <a:srgbClr val="000000"/>
              </a:solidFill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marL="623888" marR="0" lvl="2" indent="-260350">
              <a:spcBef>
                <a:spcPts val="0"/>
              </a:spcBef>
              <a:spcAft>
                <a:spcPts val="0"/>
              </a:spcAft>
              <a:buFont typeface="BrowalliaUPC" panose="020B0604020202020204" pitchFamily="34" charset="-34"/>
              <a:buChar char="-"/>
            </a:pPr>
            <a:r>
              <a:rPr lang="th-TH" sz="1700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ควรนำเสนอให้เห็นผลลัพธ์ทางคลินิก (</a:t>
            </a:r>
            <a:r>
              <a:rPr lang="en-US" sz="1700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clinical outcome) </a:t>
            </a:r>
            <a:r>
              <a:rPr lang="th-TH" sz="1700" dirty="0">
                <a:solidFill>
                  <a:srgbClr val="0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การวิเคราะห์ผลลัพธ์ที่กระชับและตรงประเด็น การสะท้อนให้เห็นการดำเนินกิจกรรมการพัฒนาคุณภาพที่ส่งผลต่อการปรับระบบหรือวิธีการทำงานอย่างไร และเกิดผลลัพธ์การพัฒนาที่ดีขึ้นอย่างไร</a:t>
            </a:r>
            <a:endParaRPr lang="th-TH" sz="1700" dirty="0">
              <a:solidFill>
                <a:srgbClr val="00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08730B-6248-92FD-8FA8-E4519F2136D5}"/>
              </a:ext>
            </a:extLst>
          </p:cNvPr>
          <p:cNvSpPr txBox="1"/>
          <p:nvPr/>
        </p:nvSpPr>
        <p:spPr>
          <a:xfrm>
            <a:off x="464054" y="6050746"/>
            <a:ext cx="6715238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th-TH" dirty="0">
                <a:latin typeface="Browallia New"/>
                <a:cs typeface="Browallia New"/>
              </a:rPr>
              <a:t>สถาบันรับรองคุณภาพสถานพยาบาล (องค์การมหาชน) พฤษภาคม </a:t>
            </a:r>
            <a:r>
              <a:rPr lang="en-US" dirty="0">
                <a:latin typeface="Browallia New"/>
                <a:cs typeface="Browallia New"/>
              </a:rPr>
              <a:t>2565  </a:t>
            </a:r>
            <a:endParaRPr lang="en-US" dirty="0">
              <a:ea typeface="+mn-lt"/>
              <a:cs typeface="+mn-lt"/>
            </a:endParaRPr>
          </a:p>
          <a:p>
            <a:pPr algn="r"/>
            <a:r>
              <a:rPr lang="en-US" dirty="0">
                <a:latin typeface="Browallia New"/>
                <a:cs typeface="Browallia New"/>
              </a:rPr>
              <a:t>FM-ACD-090-00</a:t>
            </a:r>
            <a:endParaRPr lang="en-US" dirty="0">
              <a:ea typeface="+mn-lt"/>
              <a:cs typeface="+mn-lt"/>
            </a:endParaRPr>
          </a:p>
          <a:p>
            <a:pPr algn="r"/>
            <a:r>
              <a:rPr lang="en-US" dirty="0">
                <a:latin typeface="Browallia New"/>
                <a:cs typeface="Browallia New"/>
              </a:rPr>
              <a:t>Date : 17/05/2565</a:t>
            </a:r>
            <a:endParaRPr lang="en-US" dirty="0"/>
          </a:p>
        </p:txBody>
      </p:sp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CC970E3-593A-95E5-FAC1-920F8C27CD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7582" y="6212373"/>
            <a:ext cx="1695450" cy="60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662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99975" y="2115404"/>
            <a:ext cx="5456788" cy="1537520"/>
          </a:xfrm>
        </p:spPr>
        <p:txBody>
          <a:bodyPr>
            <a:noAutofit/>
          </a:bodyPr>
          <a:lstStyle/>
          <a:p>
            <a:r>
              <a:rPr lang="th-TH" sz="4800" b="1">
                <a:solidFill>
                  <a:srgbClr val="000099"/>
                </a:solidFill>
                <a:latin typeface="Browallia New" panose="020B0604020202020204" pitchFamily="34" charset="-34"/>
                <a:ea typeface="Tahoma" panose="020B0604030504040204" pitchFamily="34" charset="0"/>
                <a:cs typeface="Browallia New" panose="020B0604020202020204" pitchFamily="34" charset="-34"/>
              </a:rPr>
              <a:t>ภาพรวมของ </a:t>
            </a:r>
            <a:r>
              <a:rPr lang="en-US" sz="4800" b="1">
                <a:solidFill>
                  <a:srgbClr val="000099"/>
                </a:solidFill>
                <a:latin typeface="Browallia New" panose="020B0604020202020204" pitchFamily="34" charset="-34"/>
                <a:ea typeface="Tahoma" panose="020B0604030504040204" pitchFamily="34" charset="0"/>
                <a:cs typeface="Browallia New" panose="020B0604020202020204" pitchFamily="34" charset="-34"/>
              </a:rPr>
              <a:t>CLT/PCT</a:t>
            </a:r>
            <a:br>
              <a:rPr lang="th-TH" sz="4800" b="1">
                <a:solidFill>
                  <a:srgbClr val="000099"/>
                </a:solidFill>
                <a:latin typeface="Browallia New" panose="020B0604020202020204" pitchFamily="34" charset="-34"/>
                <a:ea typeface="Tahoma" panose="020B0604030504040204" pitchFamily="34" charset="0"/>
                <a:cs typeface="Browallia New" panose="020B0604020202020204" pitchFamily="34" charset="-34"/>
              </a:rPr>
            </a:br>
            <a:r>
              <a:rPr lang="en-US" sz="4800" b="1">
                <a:solidFill>
                  <a:srgbClr val="000099"/>
                </a:solidFill>
                <a:latin typeface="Browallia New" panose="020B0604020202020204" pitchFamily="34" charset="-34"/>
                <a:ea typeface="Tahoma" panose="020B0604030504040204" pitchFamily="34" charset="0"/>
                <a:cs typeface="Browallia New" panose="020B0604020202020204" pitchFamily="34" charset="-34"/>
              </a:rPr>
              <a:t>(CLT/PCT Profile)</a:t>
            </a:r>
            <a:endParaRPr lang="th-TH" sz="3600" b="1">
              <a:solidFill>
                <a:srgbClr val="000099"/>
              </a:solidFill>
              <a:latin typeface="Browallia New" panose="020B0604020202020204" pitchFamily="34" charset="-34"/>
              <a:ea typeface="Tahoma" panose="020B0604030504040204" pitchFamily="34" charset="0"/>
              <a:cs typeface="Browallia New" panose="020B0604020202020204" pitchFamily="34" charset="-3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2C57E5-1B32-4F82-8103-3DE6247694F2}"/>
              </a:ext>
            </a:extLst>
          </p:cNvPr>
          <p:cNvSpPr txBox="1"/>
          <p:nvPr/>
        </p:nvSpPr>
        <p:spPr>
          <a:xfrm>
            <a:off x="1554334" y="3652924"/>
            <a:ext cx="614806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3200" b="1">
                <a:solidFill>
                  <a:srgbClr val="000099"/>
                </a:solidFill>
                <a:latin typeface="Browallia New" panose="020B0604020202020204" pitchFamily="34" charset="-34"/>
                <a:ea typeface="Tahoma" panose="020B0604030504040204" pitchFamily="34" charset="0"/>
                <a:cs typeface="Browallia New" panose="020B0604020202020204" pitchFamily="34" charset="-34"/>
              </a:rPr>
              <a:t>และ </a:t>
            </a:r>
            <a:r>
              <a:rPr lang="en-US" sz="3200" b="1">
                <a:solidFill>
                  <a:srgbClr val="000099"/>
                </a:solidFill>
                <a:latin typeface="Browallia New" panose="020B0604020202020204" pitchFamily="34" charset="-34"/>
                <a:ea typeface="Tahoma" panose="020B0604030504040204" pitchFamily="34" charset="0"/>
                <a:cs typeface="Browallia New" panose="020B0604020202020204" pitchFamily="34" charset="-34"/>
              </a:rPr>
              <a:t>Clinical Tracer / Clinical Quality Summary</a:t>
            </a:r>
            <a:endParaRPr lang="th-TH" sz="3200"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2A5F28-82FD-4760-8CEB-36B6D6167262}"/>
              </a:ext>
            </a:extLst>
          </p:cNvPr>
          <p:cNvSpPr txBox="1"/>
          <p:nvPr/>
        </p:nvSpPr>
        <p:spPr>
          <a:xfrm>
            <a:off x="1249743" y="5977245"/>
            <a:ext cx="6148069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>
              <a:defRPr/>
            </a:pPr>
            <a:r>
              <a:rPr kumimoji="0" lang="th-TH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rowallia New"/>
                <a:ea typeface="Tahoma"/>
                <a:cs typeface="Browallia New"/>
              </a:rPr>
              <a:t>สถาบันรับรองคุณภาพสถานพยาบาล (องค์การมหาชน) พฤษภาคม</a:t>
            </a:r>
            <a:r>
              <a:rPr lang="th-TH" dirty="0">
                <a:latin typeface="Browallia New"/>
                <a:ea typeface="Tahoma"/>
                <a:cs typeface="Browallia New"/>
              </a:rPr>
              <a:t> 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rowallia New"/>
                <a:ea typeface="Tahoma"/>
                <a:cs typeface="Browallia New"/>
              </a:rPr>
              <a:t>2565</a:t>
            </a:r>
            <a:r>
              <a:rPr lang="en-US" dirty="0">
                <a:latin typeface="Browallia New"/>
                <a:ea typeface="Tahoma"/>
                <a:cs typeface="Browallia New"/>
              </a:rPr>
              <a:t>  </a:t>
            </a:r>
            <a:endParaRPr lang="en-US" dirty="0">
              <a:ea typeface="Tahoma"/>
              <a:cs typeface="+mn-lt"/>
            </a:endParaRPr>
          </a:p>
          <a:p>
            <a:pPr algn="r">
              <a:defRPr/>
            </a:pPr>
            <a:r>
              <a:rPr lang="en-US" dirty="0">
                <a:latin typeface="Browallia New"/>
                <a:ea typeface="Tahoma"/>
                <a:cs typeface="Browallia New"/>
              </a:rPr>
              <a:t>FM-ACD-090-00</a:t>
            </a:r>
            <a:endParaRPr lang="en-US" dirty="0">
              <a:ea typeface="Tahoma"/>
              <a:cs typeface="+mn-lt"/>
            </a:endParaRPr>
          </a:p>
          <a:p>
            <a:pPr algn="r">
              <a:defRPr/>
            </a:pPr>
            <a:r>
              <a:rPr lang="en-US" dirty="0">
                <a:latin typeface="Browallia New"/>
                <a:ea typeface="Tahoma"/>
                <a:cs typeface="Browallia New"/>
              </a:rPr>
              <a:t>Date : 17/05/2565</a:t>
            </a:r>
            <a:endParaRPr lang="en-US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Tahoma"/>
              <a:cs typeface="+mn-lt"/>
            </a:endParaRPr>
          </a:p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Browallia New" panose="020B0604020202020204" pitchFamily="34" charset="-34"/>
              <a:ea typeface="Tahoma" panose="020B0604030504040204" pitchFamily="34" charset="0"/>
              <a:cs typeface="Browallia New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836913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620966" y="884953"/>
            <a:ext cx="4352795" cy="530915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altLang="en-US" sz="3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wallia New" panose="020B0604020202020204" pitchFamily="34" charset="-34"/>
                <a:ea typeface="Calibri" panose="020F0502020204030204" pitchFamily="34" charset="0"/>
                <a:cs typeface="Browallia New" panose="020B0604020202020204" pitchFamily="34" charset="-34"/>
              </a:rPr>
              <a:t>พันธกิจ/ความมุ่งหมายของ </a:t>
            </a:r>
            <a:r>
              <a:rPr lang="en-US" altLang="en-US" sz="3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wallia New" panose="020B0604020202020204" pitchFamily="34" charset="-34"/>
                <a:ea typeface="Calibri" panose="020F0502020204030204" pitchFamily="34" charset="0"/>
                <a:cs typeface="Browallia New" panose="020B0604020202020204" pitchFamily="34" charset="-34"/>
              </a:rPr>
              <a:t>CLT/PCT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70017" y="4479891"/>
            <a:ext cx="2648802" cy="530915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altLang="en-US" sz="3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wallia New" panose="020B0604020202020204" pitchFamily="34" charset="-34"/>
                <a:ea typeface="Calibri" panose="020F0502020204030204" pitchFamily="34" charset="0"/>
                <a:cs typeface="Browallia New" panose="020B0604020202020204" pitchFamily="34" charset="-34"/>
              </a:rPr>
              <a:t>จุดเน้นของการพัฒนา</a:t>
            </a:r>
            <a:endParaRPr lang="en-US" altLang="en-US" sz="30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owallia New" panose="020B0604020202020204" pitchFamily="34" charset="-34"/>
              <a:ea typeface="Calibri" panose="020F0502020204030204" pitchFamily="34" charset="0"/>
              <a:cs typeface="Browallia New" panose="020B0604020202020204" pitchFamily="34" charset="-34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71520" y="1745277"/>
            <a:ext cx="1901803" cy="530915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altLang="en-US" sz="3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wallia New" panose="020B0604020202020204" pitchFamily="34" charset="-34"/>
                <a:ea typeface="Calibri" panose="020F0502020204030204" pitchFamily="34" charset="0"/>
                <a:cs typeface="Browallia New" panose="020B0604020202020204" pitchFamily="34" charset="-34"/>
              </a:rPr>
              <a:t>ขอบเขตบริการ</a:t>
            </a:r>
            <a:endParaRPr lang="en-US" altLang="en-US" sz="30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owallia New" panose="020B0604020202020204" pitchFamily="34" charset="-34"/>
              <a:ea typeface="Calibri" panose="020F0502020204030204" pitchFamily="34" charset="0"/>
              <a:cs typeface="Browallia New" panose="020B0604020202020204" pitchFamily="34" charset="-34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37848" y="2694089"/>
            <a:ext cx="3512821" cy="530915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altLang="en-US" sz="3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wallia New" panose="020B0604020202020204" pitchFamily="34" charset="-34"/>
                <a:ea typeface="Calibri" panose="020F0502020204030204" pitchFamily="34" charset="0"/>
                <a:cs typeface="Browallia New" panose="020B0604020202020204" pitchFamily="34" charset="-34"/>
              </a:rPr>
              <a:t>ผู้รับบริการและความต้องการ</a:t>
            </a:r>
            <a:endParaRPr lang="en-US" altLang="en-US" sz="30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owallia New" panose="020B0604020202020204" pitchFamily="34" charset="-34"/>
              <a:ea typeface="Calibri" panose="020F0502020204030204" pitchFamily="34" charset="0"/>
              <a:cs typeface="Browallia New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382016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3609205"/>
              </p:ext>
            </p:extLst>
          </p:nvPr>
        </p:nvGraphicFramePr>
        <p:xfrm>
          <a:off x="614150" y="1064526"/>
          <a:ext cx="7901201" cy="30994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42259">
                  <a:extLst>
                    <a:ext uri="{9D8B030D-6E8A-4147-A177-3AD203B41FA5}">
                      <a16:colId xmlns:a16="http://schemas.microsoft.com/office/drawing/2014/main" val="143461931"/>
                    </a:ext>
                  </a:extLst>
                </a:gridCol>
                <a:gridCol w="1090163">
                  <a:extLst>
                    <a:ext uri="{9D8B030D-6E8A-4147-A177-3AD203B41FA5}">
                      <a16:colId xmlns:a16="http://schemas.microsoft.com/office/drawing/2014/main" val="902711006"/>
                    </a:ext>
                  </a:extLst>
                </a:gridCol>
                <a:gridCol w="1190408">
                  <a:extLst>
                    <a:ext uri="{9D8B030D-6E8A-4147-A177-3AD203B41FA5}">
                      <a16:colId xmlns:a16="http://schemas.microsoft.com/office/drawing/2014/main" val="307701924"/>
                    </a:ext>
                  </a:extLst>
                </a:gridCol>
                <a:gridCol w="1127754">
                  <a:extLst>
                    <a:ext uri="{9D8B030D-6E8A-4147-A177-3AD203B41FA5}">
                      <a16:colId xmlns:a16="http://schemas.microsoft.com/office/drawing/2014/main" val="2857922286"/>
                    </a:ext>
                  </a:extLst>
                </a:gridCol>
                <a:gridCol w="1262290">
                  <a:extLst>
                    <a:ext uri="{9D8B030D-6E8A-4147-A177-3AD203B41FA5}">
                      <a16:colId xmlns:a16="http://schemas.microsoft.com/office/drawing/2014/main" val="3280774231"/>
                    </a:ext>
                  </a:extLst>
                </a:gridCol>
                <a:gridCol w="1188327">
                  <a:extLst>
                    <a:ext uri="{9D8B030D-6E8A-4147-A177-3AD203B41FA5}">
                      <a16:colId xmlns:a16="http://schemas.microsoft.com/office/drawing/2014/main" val="1846646778"/>
                    </a:ext>
                  </a:extLst>
                </a:gridCol>
              </a:tblGrid>
              <a:tr h="44278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20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โรค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High risk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High cost/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Long LOS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High volume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New evidence/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technology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Complex care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5649174"/>
                  </a:ext>
                </a:extLst>
              </a:tr>
              <a:tr h="38743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0697964"/>
                  </a:ext>
                </a:extLst>
              </a:tr>
              <a:tr h="33208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4406604"/>
                  </a:ext>
                </a:extLst>
              </a:tr>
              <a:tr h="38743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792784"/>
                  </a:ext>
                </a:extLst>
              </a:tr>
              <a:tr h="38743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7940718"/>
                  </a:ext>
                </a:extLst>
              </a:tr>
              <a:tr h="38743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1523067"/>
                  </a:ext>
                </a:extLst>
              </a:tr>
              <a:tr h="38743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8305950"/>
                  </a:ext>
                </a:extLst>
              </a:tr>
              <a:tr h="38743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9389163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840989" y="270804"/>
            <a:ext cx="3679533" cy="530915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altLang="en-US" sz="3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wallia New" panose="020B0604020202020204" pitchFamily="34" charset="-34"/>
                <a:ea typeface="Calibri" panose="020F0502020204030204" pitchFamily="34" charset="0"/>
                <a:cs typeface="Browallia New" panose="020B0604020202020204" pitchFamily="34" charset="-34"/>
              </a:rPr>
              <a:t>กลุ่มผู้ป่วยสำคัญของ</a:t>
            </a:r>
            <a:r>
              <a:rPr lang="en-US" altLang="en-US" sz="3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wallia New" panose="020B0604020202020204" pitchFamily="34" charset="-34"/>
                <a:ea typeface="Calibri" panose="020F0502020204030204" pitchFamily="34" charset="0"/>
                <a:cs typeface="Browallia New" panose="020B0604020202020204" pitchFamily="34" charset="-34"/>
              </a:rPr>
              <a:t> CLT/PCT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14150" y="5052347"/>
            <a:ext cx="776206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>
                <a:latin typeface="BrowalliaUPC" panose="020B0604020202020204" pitchFamily="34" charset="-34"/>
                <a:cs typeface="BrowalliaUPC" panose="020B0604020202020204" pitchFamily="34" charset="-34"/>
              </a:rPr>
              <a:t>ระบุโรคสำคัญให้มากที่สุด ให้คะแนนน้ำหนักความสำคัญของแต่ละโรคตามเกณฑ์ต่างๆ ตั้งแต่ </a:t>
            </a:r>
            <a:r>
              <a:rPr lang="en-US">
                <a:latin typeface="BrowalliaUPC" panose="020B0604020202020204" pitchFamily="34" charset="-34"/>
                <a:cs typeface="BrowalliaUPC" panose="020B0604020202020204" pitchFamily="34" charset="-34"/>
              </a:rPr>
              <a:t>1-5</a:t>
            </a:r>
            <a:endParaRPr lang="th-TH">
              <a:latin typeface="BrowalliaUPC" panose="020B0604020202020204" pitchFamily="34" charset="-34"/>
              <a:cs typeface="BrowalliaUPC" panose="020B0604020202020204" pitchFamily="34" charset="-34"/>
            </a:endParaRPr>
          </a:p>
          <a:p>
            <a:pPr algn="ctr"/>
            <a:r>
              <a:rPr lang="th-TH">
                <a:latin typeface="BrowalliaUPC" panose="020B0604020202020204" pitchFamily="34" charset="-34"/>
                <a:cs typeface="BrowalliaUPC" panose="020B0604020202020204" pitchFamily="34" charset="-34"/>
              </a:rPr>
              <a:t>เป็นการบอกภาพรวมว่ากลุ่มผู้ป่วยที่สำคัญของ </a:t>
            </a:r>
            <a:r>
              <a:rPr lang="en-US">
                <a:latin typeface="BrowalliaUPC" panose="020B0604020202020204" pitchFamily="34" charset="-34"/>
                <a:cs typeface="BrowalliaUPC" panose="020B0604020202020204" pitchFamily="34" charset="-34"/>
              </a:rPr>
              <a:t>CLT/PCT </a:t>
            </a:r>
            <a:r>
              <a:rPr lang="th-TH">
                <a:latin typeface="BrowalliaUPC" panose="020B0604020202020204" pitchFamily="34" charset="-34"/>
                <a:cs typeface="BrowalliaUPC" panose="020B0604020202020204" pitchFamily="34" charset="-34"/>
              </a:rPr>
              <a:t>มีอะไรบ้าง</a:t>
            </a:r>
          </a:p>
          <a:p>
            <a:pPr algn="ctr"/>
            <a:r>
              <a:rPr lang="th-TH">
                <a:latin typeface="BrowalliaUPC" panose="020B0604020202020204" pitchFamily="34" charset="-34"/>
                <a:cs typeface="BrowalliaUPC" panose="020B0604020202020204" pitchFamily="34" charset="-34"/>
              </a:rPr>
              <a:t>ความสำคัญอาจจะมาจากเกณฑ์ข้อใดข้อหนึ่งหรือหลายข้อร่วมกันก็ได้</a:t>
            </a:r>
          </a:p>
          <a:p>
            <a:pPr algn="ctr"/>
            <a:r>
              <a:rPr lang="th-TH">
                <a:latin typeface="BrowalliaUPC" panose="020B0604020202020204" pitchFamily="34" charset="-34"/>
                <a:cs typeface="BrowalliaUPC" panose="020B0604020202020204" pitchFamily="34" charset="-34"/>
              </a:rPr>
              <a:t>การสรุปภาพรวมเป็นฐานสำหรับพิจารณาต่อว่าจะทบทวน/สรุปผลคุณภาพการดูแลผู้ป่วยในกลุ่มใดบ้าง ในประเด็นใดบ้าง</a:t>
            </a:r>
            <a:endParaRPr lang="en-US">
              <a:latin typeface="BrowalliaUPC" panose="020B0604020202020204" pitchFamily="34" charset="-34"/>
              <a:cs typeface="BrowalliaUPC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123081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435822" y="269726"/>
            <a:ext cx="4477829" cy="530915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hangingPunct="0"/>
            <a:r>
              <a:rPr lang="th-TH" altLang="en-US" sz="3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wallia New" panose="020B0604020202020204" pitchFamily="34" charset="-34"/>
                <a:ea typeface="Calibri" panose="020F0502020204030204" pitchFamily="34" charset="0"/>
                <a:cs typeface="Browallia New" panose="020B0604020202020204" pitchFamily="34" charset="-34"/>
              </a:rPr>
              <a:t>ตัวชี้วัดของ</a:t>
            </a:r>
            <a:r>
              <a:rPr lang="en-US" altLang="en-US" sz="3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wallia New" panose="020B0604020202020204" pitchFamily="34" charset="-34"/>
                <a:ea typeface="Calibri" panose="020F0502020204030204" pitchFamily="34" charset="0"/>
                <a:cs typeface="Browallia New" panose="020B0604020202020204" pitchFamily="34" charset="-34"/>
              </a:rPr>
              <a:t> CLT/PCT</a:t>
            </a:r>
            <a:r>
              <a:rPr lang="th-TH" altLang="en-US" sz="3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wallia New" panose="020B0604020202020204" pitchFamily="34" charset="-34"/>
                <a:ea typeface="Calibri" panose="020F0502020204030204" pitchFamily="34" charset="0"/>
                <a:cs typeface="Browallia New" panose="020B0604020202020204" pitchFamily="34" charset="-34"/>
              </a:rPr>
              <a:t> ตามมิติคุณภาพ</a:t>
            </a:r>
            <a:endParaRPr lang="en-US" altLang="en-US" sz="30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owallia New" panose="020B0604020202020204" pitchFamily="34" charset="-34"/>
              <a:ea typeface="Calibri" panose="020F0502020204030204" pitchFamily="34" charset="0"/>
              <a:cs typeface="Browallia New" panose="020B0604020202020204" pitchFamily="34" charset="-34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6910019"/>
              </p:ext>
            </p:extLst>
          </p:nvPr>
        </p:nvGraphicFramePr>
        <p:xfrm>
          <a:off x="423951" y="980629"/>
          <a:ext cx="850392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8720">
                  <a:extLst>
                    <a:ext uri="{9D8B030D-6E8A-4147-A177-3AD203B41FA5}">
                      <a16:colId xmlns:a16="http://schemas.microsoft.com/office/drawing/2014/main" val="143361582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5849668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227165852"/>
                    </a:ext>
                  </a:extLst>
                </a:gridCol>
                <a:gridCol w="1034995">
                  <a:extLst>
                    <a:ext uri="{9D8B030D-6E8A-4147-A177-3AD203B41FA5}">
                      <a16:colId xmlns:a16="http://schemas.microsoft.com/office/drawing/2014/main" val="2718931841"/>
                    </a:ext>
                  </a:extLst>
                </a:gridCol>
                <a:gridCol w="859809">
                  <a:extLst>
                    <a:ext uri="{9D8B030D-6E8A-4147-A177-3AD203B41FA5}">
                      <a16:colId xmlns:a16="http://schemas.microsoft.com/office/drawing/2014/main" val="2628046237"/>
                    </a:ext>
                  </a:extLst>
                </a:gridCol>
                <a:gridCol w="848396">
                  <a:extLst>
                    <a:ext uri="{9D8B030D-6E8A-4147-A177-3AD203B41FA5}">
                      <a16:colId xmlns:a16="http://schemas.microsoft.com/office/drawing/2014/main" val="211570634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15465939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4753614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2852827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20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โรค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Access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Continuity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Appropriate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Effective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Efficient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Safe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People-centered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Health promotion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5643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8585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2716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3182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3715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651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539868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472492" y="6357301"/>
            <a:ext cx="62937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>
                <a:latin typeface="BrowalliaUPC" panose="020B0604020202020204" pitchFamily="34" charset="-34"/>
                <a:cs typeface="BrowalliaUPC" panose="020B0604020202020204" pitchFamily="34" charset="-34"/>
              </a:rPr>
              <a:t>คัดลอกโรคสำคัญจากตารางในแผ่นที่ </a:t>
            </a:r>
            <a:r>
              <a:rPr lang="en-US">
                <a:latin typeface="BrowalliaUPC" panose="020B0604020202020204" pitchFamily="34" charset="-34"/>
                <a:cs typeface="BrowalliaUPC" panose="020B0604020202020204" pitchFamily="34" charset="-34"/>
              </a:rPr>
              <a:t>2 </a:t>
            </a:r>
            <a:r>
              <a:rPr lang="th-TH">
                <a:latin typeface="BrowalliaUPC" panose="020B0604020202020204" pitchFamily="34" charset="-34"/>
                <a:cs typeface="BrowalliaUPC" panose="020B0604020202020204" pitchFamily="34" charset="-34"/>
              </a:rPr>
              <a:t>ระบุตัวชี้วัดของแต่ละโรคโดยจำแนกตามมิติคุณภาพต่างๆ</a:t>
            </a:r>
          </a:p>
        </p:txBody>
      </p:sp>
    </p:spTree>
    <p:extLst>
      <p:ext uri="{BB962C8B-B14F-4D97-AF65-F5344CB8AC3E}">
        <p14:creationId xmlns:p14="http://schemas.microsoft.com/office/powerpoint/2010/main" val="1880876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770054" y="269726"/>
            <a:ext cx="3809376" cy="530915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hangingPunct="0"/>
            <a:r>
              <a:rPr lang="th-TH" altLang="en-US" sz="3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wallia New" panose="020B0604020202020204" pitchFamily="34" charset="-34"/>
                <a:ea typeface="Calibri" panose="020F0502020204030204" pitchFamily="34" charset="0"/>
                <a:cs typeface="Browallia New" panose="020B0604020202020204" pitchFamily="34" charset="-34"/>
              </a:rPr>
              <a:t>ความเสี่ยงและมาตรการป้องกัน</a:t>
            </a:r>
            <a:endParaRPr lang="en-US" altLang="en-US" sz="30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owallia New" panose="020B0604020202020204" pitchFamily="34" charset="-34"/>
              <a:ea typeface="Calibri" panose="020F0502020204030204" pitchFamily="34" charset="0"/>
              <a:cs typeface="Browallia New" panose="020B0604020202020204" pitchFamily="34" charset="-34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7201659"/>
              </p:ext>
            </p:extLst>
          </p:nvPr>
        </p:nvGraphicFramePr>
        <p:xfrm>
          <a:off x="326571" y="980629"/>
          <a:ext cx="8434874" cy="27684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0788">
                  <a:extLst>
                    <a:ext uri="{9D8B030D-6E8A-4147-A177-3AD203B41FA5}">
                      <a16:colId xmlns:a16="http://schemas.microsoft.com/office/drawing/2014/main" val="358496683"/>
                    </a:ext>
                  </a:extLst>
                </a:gridCol>
                <a:gridCol w="1526063">
                  <a:extLst>
                    <a:ext uri="{9D8B030D-6E8A-4147-A177-3AD203B41FA5}">
                      <a16:colId xmlns:a16="http://schemas.microsoft.com/office/drawing/2014/main" val="2718931841"/>
                    </a:ext>
                  </a:extLst>
                </a:gridCol>
                <a:gridCol w="2820905">
                  <a:extLst>
                    <a:ext uri="{9D8B030D-6E8A-4147-A177-3AD203B41FA5}">
                      <a16:colId xmlns:a16="http://schemas.microsoft.com/office/drawing/2014/main" val="3973286567"/>
                    </a:ext>
                  </a:extLst>
                </a:gridCol>
                <a:gridCol w="2827118">
                  <a:extLst>
                    <a:ext uri="{9D8B030D-6E8A-4147-A177-3AD203B41FA5}">
                      <a16:colId xmlns:a16="http://schemas.microsoft.com/office/drawing/2014/main" val="3245453508"/>
                    </a:ext>
                  </a:extLst>
                </a:gridCol>
              </a:tblGrid>
              <a:tr h="54337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20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ความเสี่ยง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200" dirty="0">
                          <a:solidFill>
                            <a:srgbClr val="FF0000"/>
                          </a:solidFill>
                          <a:effectLst/>
                          <a:latin typeface="Tahoma"/>
                          <a:ea typeface="Tahoma"/>
                          <a:cs typeface="Tahoma"/>
                        </a:rPr>
                        <a:t>ระดับความเสี่ยง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  <a:latin typeface="Tahoma"/>
                        <a:ea typeface="Tahoma"/>
                        <a:cs typeface="Tahoma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200" dirty="0">
                          <a:solidFill>
                            <a:srgbClr val="FF0000"/>
                          </a:solidFill>
                          <a:effectLst/>
                          <a:latin typeface="Tahoma"/>
                          <a:ea typeface="Tahoma"/>
                          <a:cs typeface="Tahoma"/>
                        </a:rPr>
                        <a:t>(</a:t>
                      </a: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  <a:latin typeface="Tahoma"/>
                          <a:ea typeface="Tahoma"/>
                          <a:cs typeface="Tahoma"/>
                        </a:rPr>
                        <a:t>risk level</a:t>
                      </a:r>
                      <a:r>
                        <a:rPr lang="th-TH" sz="1200" dirty="0">
                          <a:solidFill>
                            <a:srgbClr val="FF0000"/>
                          </a:solidFill>
                          <a:effectLst/>
                          <a:latin typeface="Tahoma"/>
                          <a:ea typeface="Tahoma"/>
                          <a:cs typeface="Tahoma"/>
                        </a:rPr>
                        <a:t>)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  <a:latin typeface="Tahoma"/>
                        <a:ea typeface="Tahoma"/>
                        <a:cs typeface="Tahoma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20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มาตรการป้องกัน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200" dirty="0">
                          <a:solidFill>
                            <a:srgbClr val="FF0000"/>
                          </a:solidFill>
                          <a:effectLst/>
                          <a:latin typeface="Tahoma"/>
                          <a:ea typeface="Tahoma"/>
                          <a:cs typeface="Tahoma"/>
                        </a:rPr>
                        <a:t>ผลการติดตาม/การควบคุม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5643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8585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2716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3182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3715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651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539868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26499" y="4638310"/>
            <a:ext cx="833494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>
                <a:latin typeface="BrowalliaUPC" panose="020B0604020202020204" pitchFamily="34" charset="-34"/>
                <a:cs typeface="BrowalliaUPC" panose="020B0604020202020204" pitchFamily="34" charset="-34"/>
              </a:rPr>
              <a:t>ระบุความเสี่ยงที่สำคัญตามขั้นตอนการดูแลต่างๆ และในกลุ่มโรคสำคัญต่างๆ</a:t>
            </a:r>
          </a:p>
          <a:p>
            <a:pPr algn="ctr"/>
            <a:r>
              <a:rPr lang="th-TH">
                <a:latin typeface="BrowalliaUPC" panose="020B0604020202020204" pitchFamily="34" charset="-34"/>
                <a:cs typeface="BrowalliaUPC" panose="020B0604020202020204" pitchFamily="34" charset="-34"/>
              </a:rPr>
              <a:t>ความเสี่ยงบางเรื่องอาจระบุในภาพรวมของของโรคหรือกระบวนการ</a:t>
            </a:r>
          </a:p>
          <a:p>
            <a:pPr algn="ctr"/>
            <a:r>
              <a:rPr lang="th-TH">
                <a:latin typeface="BrowalliaUPC" panose="020B0604020202020204" pitchFamily="34" charset="-34"/>
                <a:cs typeface="BrowalliaUPC" panose="020B0604020202020204" pitchFamily="34" charset="-34"/>
              </a:rPr>
              <a:t>บางเรื่องอาจระบุเฉพาะเจาะจงสำหรับกระบวนการเฉพาะในโรคใดโรคหนึ่ง</a:t>
            </a:r>
          </a:p>
          <a:p>
            <a:pPr algn="ctr"/>
            <a:r>
              <a:rPr lang="th-TH">
                <a:solidFill>
                  <a:srgbClr val="FF0000"/>
                </a:solidFill>
                <a:latin typeface="BrowalliaUPC" panose="020B0604020202020204" pitchFamily="34" charset="-34"/>
                <a:cs typeface="BrowalliaUPC" panose="020B0604020202020204" pitchFamily="34" charset="-34"/>
              </a:rPr>
              <a:t>กรณีเป็นความเสี่ยงทางคลินิกในประเด็นมาตรฐานสำคัญจำเป็นต่อความปลอดภัย เช่น </a:t>
            </a:r>
            <a:r>
              <a:rPr lang="en-US">
                <a:solidFill>
                  <a:srgbClr val="FF0000"/>
                </a:solidFill>
                <a:latin typeface="BrowalliaUPC" panose="020B0604020202020204" pitchFamily="34" charset="-34"/>
                <a:cs typeface="BrowalliaUPC" panose="020B0604020202020204" pitchFamily="34" charset="-34"/>
              </a:rPr>
              <a:t>diagnosis error </a:t>
            </a:r>
            <a:r>
              <a:rPr lang="th-TH">
                <a:solidFill>
                  <a:srgbClr val="FF0000"/>
                </a:solidFill>
                <a:latin typeface="BrowalliaUPC" panose="020B0604020202020204" pitchFamily="34" charset="-34"/>
                <a:cs typeface="BrowalliaUPC" panose="020B0604020202020204" pitchFamily="34" charset="-34"/>
              </a:rPr>
              <a:t>ควรสรุปข้อมูลสำคัญให้ครอบถ้วนตามประกาศคณะกรรมการสถาบันรับรองคุณภาพสถานพยาบาล เรื่องมาตรฐานสำคัญจำเป็นต่อความปลอดภัย</a:t>
            </a:r>
          </a:p>
          <a:p>
            <a:pPr algn="ctr"/>
            <a:r>
              <a:rPr lang="th-TH">
                <a:latin typeface="BrowalliaUPC" panose="020B0604020202020204" pitchFamily="34" charset="-34"/>
                <a:cs typeface="BrowalliaUPC" panose="020B0604020202020204" pitchFamily="34" charset="-34"/>
              </a:rPr>
              <a:t>ระดับความเสี่ยง ควรวิเคราะห์ตามแนวทางที่โรงพยาบาลกำหนด และเป็นการวิเคราะห์ในภาพรวม ไม่ใช่ความรุนแรงรายเหตุการณ์</a:t>
            </a:r>
          </a:p>
          <a:p>
            <a:pPr algn="ctr"/>
            <a:r>
              <a:rPr lang="th-TH">
                <a:solidFill>
                  <a:srgbClr val="FF0000"/>
                </a:solidFill>
                <a:latin typeface="BrowalliaUPC" panose="020B0604020202020204" pitchFamily="34" charset="-34"/>
                <a:cs typeface="BrowalliaUPC" panose="020B0604020202020204" pitchFamily="34" charset="-34"/>
              </a:rPr>
              <a:t>ผลการติดตาม</a:t>
            </a:r>
            <a:r>
              <a:rPr lang="en-US">
                <a:solidFill>
                  <a:srgbClr val="FF0000"/>
                </a:solidFill>
                <a:latin typeface="BrowalliaUPC" panose="020B0604020202020204" pitchFamily="34" charset="-34"/>
                <a:cs typeface="BrowalliaUPC" panose="020B0604020202020204" pitchFamily="34" charset="-34"/>
              </a:rPr>
              <a:t>/</a:t>
            </a:r>
            <a:r>
              <a:rPr lang="th-TH">
                <a:solidFill>
                  <a:srgbClr val="FF0000"/>
                </a:solidFill>
                <a:latin typeface="BrowalliaUPC" panose="020B0604020202020204" pitchFamily="34" charset="-34"/>
                <a:cs typeface="BrowalliaUPC" panose="020B0604020202020204" pitchFamily="34" charset="-34"/>
              </a:rPr>
              <a:t>การควบคุม เช่น ผลการดำเนินงานตามกิจกรรมควบคุม</a:t>
            </a:r>
            <a:r>
              <a:rPr lang="en-US">
                <a:solidFill>
                  <a:srgbClr val="FF0000"/>
                </a:solidFill>
                <a:latin typeface="BrowalliaUPC" panose="020B0604020202020204" pitchFamily="34" charset="-34"/>
                <a:cs typeface="BrowalliaUPC" panose="020B0604020202020204" pitchFamily="34" charset="-34"/>
              </a:rPr>
              <a:t>/ </a:t>
            </a:r>
            <a:r>
              <a:rPr lang="th-TH">
                <a:solidFill>
                  <a:srgbClr val="FF0000"/>
                </a:solidFill>
                <a:latin typeface="BrowalliaUPC" panose="020B0604020202020204" pitchFamily="34" charset="-34"/>
                <a:cs typeface="BrowalliaUPC" panose="020B0604020202020204" pitchFamily="34" charset="-34"/>
              </a:rPr>
              <a:t>จำนวนอุบัติการณ์ </a:t>
            </a:r>
          </a:p>
        </p:txBody>
      </p:sp>
    </p:spTree>
    <p:extLst>
      <p:ext uri="{BB962C8B-B14F-4D97-AF65-F5344CB8AC3E}">
        <p14:creationId xmlns:p14="http://schemas.microsoft.com/office/powerpoint/2010/main" val="3655912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389070" y="269726"/>
            <a:ext cx="6571351" cy="530915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owallia New" panose="020B0604020202020204" pitchFamily="34" charset="-34"/>
                <a:ea typeface="Calibri" panose="020F0502020204030204" pitchFamily="34" charset="0"/>
                <a:cs typeface="Browallia New" panose="020B0604020202020204" pitchFamily="34" charset="-34"/>
              </a:rPr>
              <a:t>ผลการดำเนินการสำคัญในภาพรวม</a:t>
            </a:r>
            <a:r>
              <a:rPr kumimoji="0" lang="th-TH" alt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owallia New" panose="020B0604020202020204" pitchFamily="34" charset="-34"/>
                <a:ea typeface="Calibri" panose="020F0502020204030204" pitchFamily="34" charset="0"/>
                <a:cs typeface="Browallia New" panose="020B0604020202020204" pitchFamily="34" charset="-34"/>
              </a:rPr>
              <a:t>และความภาคภูมิใจ</a:t>
            </a:r>
            <a:r>
              <a:rPr kumimoji="0" lang="th-TH" alt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owallia New" panose="020B0604020202020204" pitchFamily="34" charset="-34"/>
                <a:ea typeface="Calibri" panose="020F0502020204030204" pitchFamily="34" charset="0"/>
                <a:cs typeface="Browallia New" panose="020B0604020202020204" pitchFamily="34" charset="-34"/>
              </a:rPr>
              <a:t>:</a:t>
            </a:r>
            <a:endParaRPr kumimoji="0" lang="en-US" altLang="en-US" sz="3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rowallia New" panose="020B0604020202020204" pitchFamily="34" charset="-34"/>
              <a:ea typeface="Calibri" panose="020F0502020204030204" pitchFamily="34" charset="0"/>
              <a:cs typeface="Browallia New" panose="020B0604020202020204" pitchFamily="34" charset="-3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F67595-AC76-4ED3-A10F-C7638EEA6831}"/>
              </a:ext>
            </a:extLst>
          </p:cNvPr>
          <p:cNvSpPr txBox="1"/>
          <p:nvPr/>
        </p:nvSpPr>
        <p:spPr>
          <a:xfrm>
            <a:off x="339213" y="5496727"/>
            <a:ext cx="83349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000">
                <a:solidFill>
                  <a:srgbClr val="FF0000"/>
                </a:solidFill>
                <a:latin typeface="BrowalliaUPC" panose="020B0604020202020204" pitchFamily="34" charset="-34"/>
                <a:cs typeface="BrowalliaUPC" panose="020B0604020202020204" pitchFamily="34" charset="-34"/>
              </a:rPr>
              <a:t>ระบุผลการดำเนินการสำคัญในภาพรวมและความภาคภูมิใจ</a:t>
            </a:r>
          </a:p>
          <a:p>
            <a:pPr algn="ctr"/>
            <a:r>
              <a:rPr lang="th-TH" sz="2000">
                <a:solidFill>
                  <a:srgbClr val="FF0000"/>
                </a:solidFill>
                <a:latin typeface="BrowalliaUPC" panose="020B0604020202020204" pitchFamily="34" charset="-34"/>
                <a:cs typeface="BrowalliaUPC" panose="020B0604020202020204" pitchFamily="34" charset="-34"/>
              </a:rPr>
              <a:t>สิ่งเล็ก ๆ ที่เรียกว่าความสำเร็จ ในกระบวนการดูแลผู้ป่วย</a:t>
            </a:r>
          </a:p>
        </p:txBody>
      </p:sp>
    </p:spTree>
    <p:extLst>
      <p:ext uri="{BB962C8B-B14F-4D97-AF65-F5344CB8AC3E}">
        <p14:creationId xmlns:p14="http://schemas.microsoft.com/office/powerpoint/2010/main" val="27867189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399772" y="269726"/>
            <a:ext cx="4549964" cy="530915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hangingPunct="0"/>
            <a:r>
              <a:rPr lang="th-TH" altLang="en-US" sz="3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wallia New" panose="020B0604020202020204" pitchFamily="34" charset="-34"/>
                <a:ea typeface="Calibri" panose="020F0502020204030204" pitchFamily="34" charset="0"/>
                <a:cs typeface="Browallia New" panose="020B0604020202020204" pitchFamily="34" charset="-34"/>
              </a:rPr>
              <a:t>การพัฒนาคุณภาพ การวิจัย นวตกรรม</a:t>
            </a:r>
            <a:endParaRPr lang="en-US" altLang="en-US" sz="30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owallia New" panose="020B0604020202020204" pitchFamily="34" charset="-34"/>
              <a:ea typeface="Calibri" panose="020F0502020204030204" pitchFamily="34" charset="0"/>
              <a:cs typeface="Browallia New" panose="020B0604020202020204" pitchFamily="34" charset="-34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23951" y="980629"/>
          <a:ext cx="8337912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3088">
                  <a:extLst>
                    <a:ext uri="{9D8B030D-6E8A-4147-A177-3AD203B41FA5}">
                      <a16:colId xmlns:a16="http://schemas.microsoft.com/office/drawing/2014/main" val="1433615822"/>
                    </a:ext>
                  </a:extLst>
                </a:gridCol>
                <a:gridCol w="1705970">
                  <a:extLst>
                    <a:ext uri="{9D8B030D-6E8A-4147-A177-3AD203B41FA5}">
                      <a16:colId xmlns:a16="http://schemas.microsoft.com/office/drawing/2014/main" val="358496683"/>
                    </a:ext>
                  </a:extLst>
                </a:gridCol>
                <a:gridCol w="2169994">
                  <a:extLst>
                    <a:ext uri="{9D8B030D-6E8A-4147-A177-3AD203B41FA5}">
                      <a16:colId xmlns:a16="http://schemas.microsoft.com/office/drawing/2014/main" val="1227165852"/>
                    </a:ext>
                  </a:extLst>
                </a:gridCol>
                <a:gridCol w="2988860">
                  <a:extLst>
                    <a:ext uri="{9D8B030D-6E8A-4147-A177-3AD203B41FA5}">
                      <a16:colId xmlns:a16="http://schemas.microsoft.com/office/drawing/2014/main" val="27189318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20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เรื่อง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20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เป้าหมาย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20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การพัฒนา</a:t>
                      </a:r>
                      <a:r>
                        <a:rPr lang="th-TH" sz="1200" baseline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การวิจัย นวตกรรม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20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ผลลัพธ์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5643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8585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2716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3182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3715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651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5398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95417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060738" y="269726"/>
            <a:ext cx="5228034" cy="530915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hangingPunct="0"/>
            <a:r>
              <a:rPr lang="th-TH" altLang="en-US" sz="3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wallia New" panose="020B0604020202020204" pitchFamily="34" charset="-34"/>
                <a:ea typeface="Calibri" panose="020F0502020204030204" pitchFamily="34" charset="0"/>
                <a:cs typeface="Browallia New" panose="020B0604020202020204" pitchFamily="34" charset="-34"/>
              </a:rPr>
              <a:t>แผนการพัฒนาคุณภาพ การวิจัย นวตกรรม</a:t>
            </a:r>
            <a:endParaRPr lang="en-US" altLang="en-US" sz="30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owallia New" panose="020B0604020202020204" pitchFamily="34" charset="-34"/>
              <a:ea typeface="Calibri" panose="020F0502020204030204" pitchFamily="34" charset="0"/>
              <a:cs typeface="Browallia New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518424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0227" y="259309"/>
            <a:ext cx="7039309" cy="144571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th-TH" sz="4000" b="1" dirty="0">
                <a:solidFill>
                  <a:srgbClr val="000099"/>
                </a:solidFill>
                <a:latin typeface="Browallia New" panose="020B0604020202020204" pitchFamily="34" charset="-34"/>
                <a:ea typeface="Tahoma" panose="020B0604030504040204" pitchFamily="34" charset="0"/>
                <a:cs typeface="Browallia New" panose="020B0604020202020204" pitchFamily="34" charset="-34"/>
              </a:rPr>
              <a:t>ข้อมูลคุณภาพของแต่ละโรค/หัตถการ</a:t>
            </a:r>
            <a:br>
              <a:rPr lang="th-TH" sz="4000" b="1" dirty="0">
                <a:solidFill>
                  <a:srgbClr val="000099"/>
                </a:solidFill>
                <a:latin typeface="Browallia New" panose="020B0604020202020204" pitchFamily="34" charset="-34"/>
                <a:ea typeface="Tahoma" panose="020B0604030504040204" pitchFamily="34" charset="0"/>
                <a:cs typeface="Browallia New" panose="020B0604020202020204" pitchFamily="34" charset="-34"/>
              </a:rPr>
            </a:br>
            <a:r>
              <a:rPr lang="en-US" sz="4000" b="1" dirty="0">
                <a:solidFill>
                  <a:srgbClr val="000099"/>
                </a:solidFill>
                <a:latin typeface="Browallia New" panose="020B0604020202020204" pitchFamily="34" charset="-34"/>
                <a:ea typeface="Tahoma" panose="020B0604030504040204" pitchFamily="34" charset="0"/>
                <a:cs typeface="Browallia New" panose="020B0604020202020204" pitchFamily="34" charset="-34"/>
              </a:rPr>
              <a:t>(Clinical Tracer, Clinical Quality Summary)</a:t>
            </a:r>
            <a:endParaRPr lang="th-TH" sz="2800" b="1" dirty="0">
              <a:solidFill>
                <a:srgbClr val="000099"/>
              </a:solidFill>
              <a:latin typeface="Browallia New" panose="020B0604020202020204" pitchFamily="34" charset="-34"/>
              <a:ea typeface="Tahoma" panose="020B0604030504040204" pitchFamily="34" charset="0"/>
              <a:cs typeface="Browallia New" panose="020B0604020202020204" pitchFamily="34" charset="-3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49743" y="4888392"/>
            <a:ext cx="65950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2400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ควรนำเสนอ </a:t>
            </a:r>
            <a:r>
              <a:rPr lang="en-US" sz="2400" dirty="0">
                <a:latin typeface="Browallia New" panose="020B0604020202020204" pitchFamily="34" charset="-34"/>
                <a:cs typeface="Browallia New" panose="020B0604020202020204" pitchFamily="34" charset="-34"/>
              </a:rPr>
              <a:t>3P </a:t>
            </a:r>
            <a:r>
              <a:rPr lang="th-TH" sz="2400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ของทุกโรคที่ระบุไว้ว่าเป็นโรคสำคัญ</a:t>
            </a:r>
          </a:p>
          <a:p>
            <a:pPr algn="ctr"/>
            <a:r>
              <a:rPr lang="th-TH" sz="2400" dirty="0">
                <a:latin typeface="Browallia New" panose="020B0604020202020204" pitchFamily="34" charset="-34"/>
                <a:cs typeface="Browallia New" panose="020B0604020202020204" pitchFamily="34" charset="-34"/>
              </a:rPr>
              <a:t>อาจนำเสนอ </a:t>
            </a:r>
            <a:r>
              <a:rPr lang="en-US" sz="2400" dirty="0">
                <a:latin typeface="Browallia New" panose="020B0604020202020204" pitchFamily="34" charset="-34"/>
                <a:cs typeface="Browallia New" panose="020B0604020202020204" pitchFamily="34" charset="-34"/>
              </a:rPr>
              <a:t>3P </a:t>
            </a:r>
            <a:r>
              <a:rPr lang="th-TH" sz="2400" dirty="0">
                <a:latin typeface="Browallia New" panose="020B0604020202020204" pitchFamily="34" charset="-34"/>
                <a:cs typeface="Browallia New" panose="020B0604020202020204" pitchFamily="34" charset="-34"/>
              </a:rPr>
              <a:t>ในส่วนที่เป็นตัวร่วมของการดูแลทั่วไปในสาขานี้แยกออกมา</a:t>
            </a:r>
            <a:endParaRPr lang="en-US" sz="2400" dirty="0"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CD2417-38AF-4228-A34D-DBABE3171BD3}"/>
              </a:ext>
            </a:extLst>
          </p:cNvPr>
          <p:cNvSpPr txBox="1"/>
          <p:nvPr/>
        </p:nvSpPr>
        <p:spPr>
          <a:xfrm>
            <a:off x="1444547" y="2019433"/>
            <a:ext cx="713993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tabLst>
                <a:tab pos="1541463" algn="l"/>
              </a:tabLst>
            </a:pPr>
            <a:r>
              <a:rPr lang="en-US" sz="2000" dirty="0">
                <a:solidFill>
                  <a:srgbClr val="FF0000"/>
                </a:solidFill>
                <a:latin typeface="Browallia New" panose="020B0604020202020204" pitchFamily="34" charset="-34"/>
                <a:ea typeface="Tahoma" panose="020B0604030504040204" pitchFamily="34" charset="0"/>
                <a:cs typeface="Browallia New" panose="020B0604020202020204" pitchFamily="34" charset="-34"/>
              </a:rPr>
              <a:t>Context </a:t>
            </a:r>
            <a:r>
              <a:rPr lang="th-TH" sz="2000" dirty="0">
                <a:latin typeface="Browallia New" panose="020B0604020202020204" pitchFamily="34" charset="-34"/>
                <a:ea typeface="Tahoma" panose="020B0604030504040204" pitchFamily="34" charset="0"/>
                <a:cs typeface="Browallia New" panose="020B0604020202020204" pitchFamily="34" charset="-34"/>
              </a:rPr>
              <a:t> 		วิเคราะห์ข้อมูลบริบทที่สำคัญ ประเด็น</a:t>
            </a:r>
            <a:r>
              <a:rPr lang="en-US" sz="2000" dirty="0">
                <a:latin typeface="Browallia New" panose="020B0604020202020204" pitchFamily="34" charset="-34"/>
                <a:ea typeface="Tahoma" panose="020B0604030504040204" pitchFamily="34" charset="0"/>
                <a:cs typeface="Browallia New" panose="020B0604020202020204" pitchFamily="34" charset="-34"/>
              </a:rPr>
              <a:t>/</a:t>
            </a:r>
            <a:r>
              <a:rPr lang="th-TH" sz="2000" dirty="0">
                <a:latin typeface="Browallia New" panose="020B0604020202020204" pitchFamily="34" charset="-34"/>
                <a:ea typeface="Tahoma" panose="020B0604030504040204" pitchFamily="34" charset="0"/>
                <a:cs typeface="Browallia New" panose="020B0604020202020204" pitchFamily="34" charset="-34"/>
              </a:rPr>
              <a:t>ความท้าทาย</a:t>
            </a:r>
            <a:r>
              <a:rPr lang="en-US" sz="2000" dirty="0">
                <a:latin typeface="Browallia New" panose="020B0604020202020204" pitchFamily="34" charset="-34"/>
                <a:ea typeface="Tahoma" panose="020B0604030504040204" pitchFamily="34" charset="0"/>
                <a:cs typeface="Browallia New" panose="020B0604020202020204" pitchFamily="34" charset="-34"/>
              </a:rPr>
              <a:t>/</a:t>
            </a:r>
            <a:r>
              <a:rPr lang="th-TH" sz="2000" dirty="0">
                <a:latin typeface="Browallia New" panose="020B0604020202020204" pitchFamily="34" charset="-34"/>
                <a:ea typeface="Tahoma" panose="020B0604030504040204" pitchFamily="34" charset="0"/>
                <a:cs typeface="Browallia New" panose="020B0604020202020204" pitchFamily="34" charset="-34"/>
              </a:rPr>
              <a:t>ความเสี่ยงสำคัญ</a:t>
            </a:r>
            <a:endParaRPr lang="en-US" sz="2000" dirty="0">
              <a:latin typeface="Browallia New" panose="020B0604020202020204" pitchFamily="34" charset="-34"/>
              <a:ea typeface="Tahoma" panose="020B0604030504040204" pitchFamily="34" charset="0"/>
              <a:cs typeface="Browallia New" panose="020B0604020202020204" pitchFamily="34" charset="-34"/>
            </a:endParaRPr>
          </a:p>
          <a:p>
            <a:pPr marL="342900" indent="-342900">
              <a:buFont typeface="Arial" panose="020B0604020202020204" pitchFamily="34" charset="0"/>
              <a:buChar char="•"/>
              <a:tabLst>
                <a:tab pos="1541463" algn="l"/>
              </a:tabLst>
            </a:pPr>
            <a:r>
              <a:rPr lang="en-US" sz="2000" dirty="0">
                <a:latin typeface="Browallia New" panose="020B0604020202020204" pitchFamily="34" charset="-34"/>
                <a:ea typeface="Tahoma" panose="020B0604030504040204" pitchFamily="34" charset="0"/>
                <a:cs typeface="Browallia New" panose="020B0604020202020204" pitchFamily="34" charset="-34"/>
              </a:rPr>
              <a:t>Purpose</a:t>
            </a:r>
            <a:r>
              <a:rPr lang="th-TH" sz="2000" dirty="0">
                <a:latin typeface="Browallia New" panose="020B0604020202020204" pitchFamily="34" charset="-34"/>
                <a:ea typeface="Tahoma" panose="020B0604030504040204" pitchFamily="34" charset="0"/>
                <a:cs typeface="Browallia New" panose="020B0604020202020204" pitchFamily="34" charset="-34"/>
              </a:rPr>
              <a:t> 		แสดงเป้าหมายการดูแลผู้ป่วยที่ชัดเจนพร้อมปัจจัยขับเคลื่อน</a:t>
            </a:r>
            <a:endParaRPr lang="en-US" sz="2000" dirty="0">
              <a:latin typeface="Browallia New" panose="020B0604020202020204" pitchFamily="34" charset="-34"/>
              <a:ea typeface="Tahoma" panose="020B0604030504040204" pitchFamily="34" charset="0"/>
              <a:cs typeface="Browallia New" panose="020B0604020202020204" pitchFamily="34" charset="-34"/>
            </a:endParaRPr>
          </a:p>
          <a:p>
            <a:pPr marL="342900" indent="-342900">
              <a:buFont typeface="Arial" panose="020B0604020202020204" pitchFamily="34" charset="0"/>
              <a:buChar char="•"/>
              <a:tabLst>
                <a:tab pos="1541463" algn="l"/>
              </a:tabLst>
            </a:pPr>
            <a:r>
              <a:rPr lang="en-US" sz="2000" dirty="0">
                <a:latin typeface="Browallia New" panose="020B0604020202020204" pitchFamily="34" charset="-34"/>
                <a:ea typeface="Tahoma" panose="020B0604030504040204" pitchFamily="34" charset="0"/>
                <a:cs typeface="Browallia New" panose="020B0604020202020204" pitchFamily="34" charset="-34"/>
              </a:rPr>
              <a:t>Process </a:t>
            </a:r>
            <a:r>
              <a:rPr lang="th-TH" sz="2000" dirty="0">
                <a:latin typeface="Browallia New" panose="020B0604020202020204" pitchFamily="34" charset="-34"/>
                <a:ea typeface="Tahoma" panose="020B0604030504040204" pitchFamily="34" charset="0"/>
                <a:cs typeface="Browallia New" panose="020B0604020202020204" pitchFamily="34" charset="-34"/>
              </a:rPr>
              <a:t>		แสดงคุณภาพในทุกขั้นตอนการดูแลผู้ป่วยตั้งแต่เริ่มต้นจนสิ้นสุด</a:t>
            </a:r>
            <a:endParaRPr lang="en-US" sz="2000" dirty="0">
              <a:latin typeface="Browallia New" panose="020B0604020202020204" pitchFamily="34" charset="-34"/>
              <a:ea typeface="Tahoma" panose="020B0604030504040204" pitchFamily="34" charset="0"/>
              <a:cs typeface="Browallia New" panose="020B0604020202020204" pitchFamily="34" charset="-34"/>
            </a:endParaRPr>
          </a:p>
          <a:p>
            <a:pPr marL="173831" indent="-173831">
              <a:buFont typeface="Arial" panose="020B0604020202020204" pitchFamily="34" charset="0"/>
              <a:buChar char="•"/>
            </a:pPr>
            <a:r>
              <a:rPr lang="en-US" sz="2000" dirty="0">
                <a:latin typeface="Browallia New" panose="020B0604020202020204" pitchFamily="34" charset="-34"/>
                <a:ea typeface="Tahoma" panose="020B0604030504040204" pitchFamily="34" charset="0"/>
                <a:cs typeface="Browallia New" panose="020B0604020202020204" pitchFamily="34" charset="-34"/>
              </a:rPr>
              <a:t>   Performance</a:t>
            </a:r>
            <a:r>
              <a:rPr lang="th-TH" sz="2000" dirty="0">
                <a:latin typeface="Browallia New" panose="020B0604020202020204" pitchFamily="34" charset="-34"/>
                <a:ea typeface="Tahoma" panose="020B0604030504040204" pitchFamily="34" charset="0"/>
                <a:cs typeface="Browallia New" panose="020B0604020202020204" pitchFamily="34" charset="-34"/>
              </a:rPr>
              <a:t> 	แสดงระดับและแนวโน้มของผลลัพธ์ที่สำคัญ</a:t>
            </a:r>
            <a:r>
              <a:rPr lang="en-US" sz="2000" dirty="0">
                <a:latin typeface="Browallia New" panose="020B0604020202020204" pitchFamily="34" charset="-34"/>
                <a:ea typeface="Tahoma" panose="020B0604030504040204" pitchFamily="34" charset="0"/>
                <a:cs typeface="Browallia New" panose="020B0604020202020204" pitchFamily="34" charset="-34"/>
              </a:rPr>
              <a:t> </a:t>
            </a:r>
            <a:r>
              <a:rPr lang="th-TH" sz="2000" dirty="0">
                <a:latin typeface="Browallia New" panose="020B0604020202020204" pitchFamily="34" charset="-34"/>
                <a:ea typeface="Tahoma" panose="020B0604030504040204" pitchFamily="34" charset="0"/>
                <a:cs typeface="Browallia New" panose="020B0604020202020204" pitchFamily="34" charset="-34"/>
              </a:rPr>
              <a:t>(ตามเป้าหมาย)</a:t>
            </a:r>
            <a:endParaRPr lang="en-US" sz="2000" dirty="0">
              <a:latin typeface="Browallia New" panose="020B0604020202020204" pitchFamily="34" charset="-34"/>
              <a:ea typeface="Tahoma" panose="020B0604030504040204" pitchFamily="34" charset="0"/>
              <a:cs typeface="Browallia New" panose="020B0604020202020204" pitchFamily="34" charset="-34"/>
            </a:endParaRP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th-TH" sz="2000" dirty="0">
                <a:latin typeface="Browallia New" panose="020B0604020202020204" pitchFamily="34" charset="-34"/>
                <a:ea typeface="Tahoma" panose="020B0604030504040204" pitchFamily="34" charset="0"/>
                <a:cs typeface="Browallia New" panose="020B0604020202020204" pitchFamily="34" charset="-34"/>
              </a:rPr>
              <a:t>แสดงด้วย </a:t>
            </a:r>
            <a:r>
              <a:rPr lang="en-US" sz="2000" dirty="0">
                <a:latin typeface="Browallia New" panose="020B0604020202020204" pitchFamily="34" charset="-34"/>
                <a:ea typeface="Tahoma" panose="020B0604030504040204" pitchFamily="34" charset="0"/>
                <a:cs typeface="Browallia New" panose="020B0604020202020204" pitchFamily="34" charset="-34"/>
              </a:rPr>
              <a:t>run chart </a:t>
            </a:r>
            <a:r>
              <a:rPr lang="th-TH" sz="2000" dirty="0">
                <a:latin typeface="Browallia New" panose="020B0604020202020204" pitchFamily="34" charset="-34"/>
                <a:ea typeface="Tahoma" panose="020B0604030504040204" pitchFamily="34" charset="0"/>
                <a:cs typeface="Browallia New" panose="020B0604020202020204" pitchFamily="34" charset="-34"/>
              </a:rPr>
              <a:t>หรือ</a:t>
            </a:r>
            <a:r>
              <a:rPr lang="en-US" sz="2000" dirty="0">
                <a:latin typeface="Browallia New" panose="020B0604020202020204" pitchFamily="34" charset="-34"/>
                <a:ea typeface="Tahoma" panose="020B0604030504040204" pitchFamily="34" charset="0"/>
                <a:cs typeface="Browallia New" panose="020B0604020202020204" pitchFamily="34" charset="-34"/>
              </a:rPr>
              <a:t> control chart </a:t>
            </a:r>
          </a:p>
          <a:p>
            <a:pPr marL="947738" lvl="2" indent="-261938">
              <a:buFont typeface="Arial" panose="020B0604020202020204" pitchFamily="34" charset="0"/>
              <a:buChar char="•"/>
            </a:pPr>
            <a:r>
              <a:rPr lang="th-TH" sz="2000" dirty="0">
                <a:latin typeface="Browallia New" panose="020B0604020202020204" pitchFamily="34" charset="-34"/>
                <a:ea typeface="Tahoma" panose="020B0604030504040204" pitchFamily="34" charset="0"/>
                <a:cs typeface="Browallia New" panose="020B0604020202020204" pitchFamily="34" charset="-34"/>
              </a:rPr>
              <a:t>พร้อมด้วย </a:t>
            </a:r>
            <a:r>
              <a:rPr lang="en-US" sz="2000" dirty="0">
                <a:latin typeface="Browallia New" panose="020B0604020202020204" pitchFamily="34" charset="-34"/>
                <a:ea typeface="Tahoma" panose="020B0604030504040204" pitchFamily="34" charset="0"/>
                <a:cs typeface="Browallia New" panose="020B0604020202020204" pitchFamily="34" charset="-34"/>
              </a:rPr>
              <a:t>annotation</a:t>
            </a:r>
            <a:r>
              <a:rPr lang="th-TH" sz="2000" dirty="0">
                <a:latin typeface="Browallia New" panose="020B0604020202020204" pitchFamily="34" charset="-34"/>
                <a:ea typeface="Tahoma" panose="020B0604030504040204" pitchFamily="34" charset="0"/>
                <a:cs typeface="Browallia New" panose="020B0604020202020204" pitchFamily="34" charset="-34"/>
              </a:rPr>
              <a:t> ที่ระบุ </a:t>
            </a:r>
            <a:r>
              <a:rPr lang="en-US" sz="2000" dirty="0">
                <a:latin typeface="Browallia New" panose="020B0604020202020204" pitchFamily="34" charset="-34"/>
                <a:ea typeface="Tahoma" panose="020B0604030504040204" pitchFamily="34" charset="0"/>
                <a:cs typeface="Browallia New" panose="020B0604020202020204" pitchFamily="34" charset="-34"/>
              </a:rPr>
              <a:t>CQI </a:t>
            </a:r>
            <a:r>
              <a:rPr lang="th-TH" sz="2000" dirty="0">
                <a:latin typeface="Browallia New" panose="020B0604020202020204" pitchFamily="34" charset="-34"/>
                <a:ea typeface="Tahoma" panose="020B0604030504040204" pitchFamily="34" charset="0"/>
                <a:cs typeface="Browallia New" panose="020B0604020202020204" pitchFamily="34" charset="-34"/>
              </a:rPr>
              <a:t>ที่ทำมาในช่วงเวลาต่างๆ</a:t>
            </a:r>
          </a:p>
          <a:p>
            <a:pPr marL="947738" lvl="2" indent="-261938">
              <a:buFont typeface="Arial" panose="020B0604020202020204" pitchFamily="34" charset="0"/>
              <a:buChar char="•"/>
            </a:pPr>
            <a:r>
              <a:rPr lang="th-TH" sz="2000" dirty="0">
                <a:latin typeface="Browallia New" panose="020B0604020202020204" pitchFamily="34" charset="-34"/>
                <a:ea typeface="Tahoma" panose="020B0604030504040204" pitchFamily="34" charset="0"/>
                <a:cs typeface="Browallia New" panose="020B0604020202020204" pitchFamily="34" charset="-34"/>
              </a:rPr>
              <a:t>แสดงค่าเป้าหมายที่มีการปรับตามผลลัพธ์ล่าสุด</a:t>
            </a:r>
          </a:p>
          <a:p>
            <a:pPr marL="947738" lvl="2" indent="-261938">
              <a:buFont typeface="Arial" panose="020B0604020202020204" pitchFamily="34" charset="0"/>
              <a:buChar char="•"/>
            </a:pPr>
            <a:r>
              <a:rPr lang="th-TH" sz="2000" dirty="0">
                <a:latin typeface="Browallia New" panose="020B0604020202020204" pitchFamily="34" charset="-34"/>
                <a:ea typeface="Tahoma" panose="020B0604030504040204" pitchFamily="34" charset="0"/>
                <a:cs typeface="Browallia New" panose="020B0604020202020204" pitchFamily="34" charset="-34"/>
              </a:rPr>
              <a:t>แสดงค่าเทียบเคียง </a:t>
            </a:r>
            <a:r>
              <a:rPr lang="en-US" sz="2000" dirty="0">
                <a:latin typeface="Browallia New" panose="020B0604020202020204" pitchFamily="34" charset="-34"/>
                <a:ea typeface="Tahoma" panose="020B0604030504040204" pitchFamily="34" charset="0"/>
                <a:cs typeface="Browallia New" panose="020B0604020202020204" pitchFamily="34" charset="-34"/>
              </a:rPr>
              <a:t>(benchmark) </a:t>
            </a:r>
            <a:r>
              <a:rPr lang="th-TH" sz="2000" dirty="0">
                <a:latin typeface="Browallia New" panose="020B0604020202020204" pitchFamily="34" charset="-34"/>
                <a:ea typeface="Tahoma" panose="020B0604030504040204" pitchFamily="34" charset="0"/>
                <a:cs typeface="Browallia New" panose="020B0604020202020204" pitchFamily="34" charset="-34"/>
              </a:rPr>
              <a:t>(ถ้ามี)</a:t>
            </a:r>
            <a:endParaRPr lang="en-US" sz="2000" dirty="0">
              <a:latin typeface="Browallia New" panose="020B0604020202020204" pitchFamily="34" charset="-34"/>
              <a:ea typeface="Tahoma" panose="020B0604030504040204" pitchFamily="34" charset="0"/>
              <a:cs typeface="Browallia New" panose="020B0604020202020204" pitchFamily="34" charset="-3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4CDDED-0223-923A-E8CB-3A051AAA2563}"/>
              </a:ext>
            </a:extLst>
          </p:cNvPr>
          <p:cNvSpPr txBox="1"/>
          <p:nvPr/>
        </p:nvSpPr>
        <p:spPr>
          <a:xfrm>
            <a:off x="830227" y="5868889"/>
            <a:ext cx="6148069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>
              <a:defRPr/>
            </a:pPr>
            <a:r>
              <a:rPr kumimoji="0" lang="th-TH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rowallia New"/>
                <a:ea typeface="Tahoma"/>
                <a:cs typeface="Browallia New"/>
              </a:rPr>
              <a:t>สถาบันรับรองคุณภาพสถานพยาบาล (องค์การมหาชน) พฤษภาคม</a:t>
            </a:r>
            <a:r>
              <a:rPr lang="th-TH" dirty="0">
                <a:latin typeface="Browallia New"/>
                <a:ea typeface="Tahoma"/>
                <a:cs typeface="Browallia New"/>
              </a:rPr>
              <a:t> 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rowallia New"/>
                <a:ea typeface="Tahoma"/>
                <a:cs typeface="Browallia New"/>
              </a:rPr>
              <a:t>2565</a:t>
            </a:r>
            <a:r>
              <a:rPr lang="en-US" dirty="0">
                <a:latin typeface="Browallia New"/>
                <a:ea typeface="Tahoma"/>
                <a:cs typeface="Browallia New"/>
              </a:rPr>
              <a:t>  </a:t>
            </a:r>
            <a:endParaRPr lang="en-US" dirty="0">
              <a:ea typeface="Tahoma"/>
              <a:cs typeface="+mn-lt"/>
            </a:endParaRPr>
          </a:p>
          <a:p>
            <a:pPr algn="r">
              <a:defRPr/>
            </a:pPr>
            <a:r>
              <a:rPr lang="en-US" dirty="0">
                <a:latin typeface="Browallia New"/>
                <a:ea typeface="Tahoma"/>
                <a:cs typeface="Browallia New"/>
              </a:rPr>
              <a:t>FM-ACD-090-00</a:t>
            </a:r>
            <a:endParaRPr lang="en-US" dirty="0">
              <a:ea typeface="Tahoma"/>
              <a:cs typeface="+mn-lt"/>
            </a:endParaRPr>
          </a:p>
          <a:p>
            <a:pPr algn="r">
              <a:defRPr/>
            </a:pPr>
            <a:r>
              <a:rPr lang="en-US" dirty="0">
                <a:latin typeface="Browallia New"/>
                <a:ea typeface="Tahoma"/>
                <a:cs typeface="Browallia New"/>
              </a:rPr>
              <a:t>Date : 17/05/2565</a:t>
            </a:r>
            <a:endParaRPr lang="en-US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Tahoma"/>
              <a:cs typeface="+mn-lt"/>
            </a:endParaRPr>
          </a:p>
        </p:txBody>
      </p:sp>
      <p:pic>
        <p:nvPicPr>
          <p:cNvPr id="7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DA1D5AEB-BDC2-53AA-B31E-E34CCA69C3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7582" y="6212373"/>
            <a:ext cx="1695450" cy="60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1504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669897" y="356850"/>
            <a:ext cx="33259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1541463" algn="l"/>
              </a:tabLst>
              <a:defRPr/>
            </a:pPr>
            <a:r>
              <a:rPr lang="th-TH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wallia New" panose="020B0604020202020204" pitchFamily="34" charset="-34"/>
                <a:cs typeface="Browallia New" panose="020B0604020202020204" pitchFamily="34" charset="-34"/>
              </a:rPr>
              <a:t>บริบท (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wallia New" panose="020B0604020202020204" pitchFamily="34" charset="-34"/>
                <a:cs typeface="Browallia New" panose="020B0604020202020204" pitchFamily="34" charset="-34"/>
              </a:rPr>
              <a:t>Context</a:t>
            </a:r>
            <a:r>
              <a:rPr lang="th-TH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wallia New" panose="020B0604020202020204" pitchFamily="34" charset="-34"/>
                <a:cs typeface="Browallia New" panose="020B0604020202020204" pitchFamily="34" charset="-34"/>
              </a:rPr>
              <a:t>)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0C4D38B-6609-4395-9ABD-959578FB113C}"/>
              </a:ext>
            </a:extLst>
          </p:cNvPr>
          <p:cNvSpPr txBox="1"/>
          <p:nvPr/>
        </p:nvSpPr>
        <p:spPr>
          <a:xfrm>
            <a:off x="428028" y="1138333"/>
            <a:ext cx="804313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209550">
              <a:buFont typeface="Arial" panose="020B0604020202020204" pitchFamily="34" charset="0"/>
              <a:buChar char="•"/>
            </a:pPr>
            <a:r>
              <a:rPr lang="th-TH" sz="2800">
                <a:latin typeface="Browallia New" panose="020B0604020202020204" pitchFamily="34" charset="-34"/>
                <a:ea typeface="Tahoma" panose="020B0604030504040204" pitchFamily="34" charset="0"/>
                <a:cs typeface="Browallia New" panose="020B0604020202020204" pitchFamily="34" charset="-34"/>
              </a:rPr>
              <a:t>บริบท</a:t>
            </a:r>
          </a:p>
          <a:p>
            <a:pPr marL="152400"/>
            <a:endParaRPr lang="th-TH" sz="2800">
              <a:latin typeface="Browallia New" panose="020B0604020202020204" pitchFamily="34" charset="-34"/>
              <a:ea typeface="Tahoma" panose="020B0604030504040204" pitchFamily="34" charset="0"/>
              <a:cs typeface="Browallia New" panose="020B0604020202020204" pitchFamily="34" charset="-34"/>
            </a:endParaRPr>
          </a:p>
          <a:p>
            <a:pPr marL="361950" indent="-209550">
              <a:buFont typeface="Arial" panose="020B0604020202020204" pitchFamily="34" charset="0"/>
              <a:buChar char="•"/>
            </a:pPr>
            <a:r>
              <a:rPr lang="th-TH" sz="2800">
                <a:latin typeface="Browallia New" panose="020B0604020202020204" pitchFamily="34" charset="-34"/>
                <a:ea typeface="Tahoma" panose="020B0604030504040204" pitchFamily="34" charset="0"/>
                <a:cs typeface="Browallia New" panose="020B0604020202020204" pitchFamily="34" charset="-34"/>
              </a:rPr>
              <a:t>ประเด็น/ความท้าทาย</a:t>
            </a:r>
            <a:r>
              <a:rPr lang="en-US" sz="2800">
                <a:latin typeface="Browallia New" panose="020B0604020202020204" pitchFamily="34" charset="-34"/>
                <a:ea typeface="Tahoma" panose="020B0604030504040204" pitchFamily="34" charset="0"/>
                <a:cs typeface="Browallia New" panose="020B0604020202020204" pitchFamily="34" charset="-34"/>
              </a:rPr>
              <a:t>/</a:t>
            </a:r>
            <a:r>
              <a:rPr lang="th-TH" sz="2800">
                <a:latin typeface="Browallia New" panose="020B0604020202020204" pitchFamily="34" charset="-34"/>
                <a:ea typeface="Tahoma" panose="020B0604030504040204" pitchFamily="34" charset="0"/>
                <a:cs typeface="Browallia New" panose="020B0604020202020204" pitchFamily="34" charset="-34"/>
              </a:rPr>
              <a:t>ความเสี่ยงที่สำคัญ</a:t>
            </a:r>
          </a:p>
        </p:txBody>
      </p:sp>
    </p:spTree>
    <p:extLst>
      <p:ext uri="{BB962C8B-B14F-4D97-AF65-F5344CB8AC3E}">
        <p14:creationId xmlns:p14="http://schemas.microsoft.com/office/powerpoint/2010/main" val="39147513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75988" y="269726"/>
            <a:ext cx="8597546" cy="530915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hangingPunct="0"/>
            <a:r>
              <a:rPr lang="th-TH" altLang="en-US" sz="3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wallia New" panose="020B0604020202020204" pitchFamily="34" charset="-34"/>
                <a:ea typeface="Calibri" panose="020F0502020204030204" pitchFamily="34" charset="0"/>
                <a:cs typeface="Browallia New" panose="020B0604020202020204" pitchFamily="34" charset="-34"/>
              </a:rPr>
              <a:t>เป้าหมาย ปัจจัยขับเคลื่อน ตัวชี้วัด (</a:t>
            </a:r>
            <a:r>
              <a:rPr lang="en-US" altLang="en-US" sz="3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wallia New" panose="020B0604020202020204" pitchFamily="34" charset="-34"/>
                <a:ea typeface="Calibri" panose="020F0502020204030204" pitchFamily="34" charset="0"/>
                <a:cs typeface="Browallia New" panose="020B0604020202020204" pitchFamily="34" charset="-34"/>
              </a:rPr>
              <a:t>Purpose, Driver Diagram, &amp; Indicator</a:t>
            </a:r>
            <a:r>
              <a:rPr lang="th-TH" altLang="en-US" sz="3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wallia New" panose="020B0604020202020204" pitchFamily="34" charset="-34"/>
                <a:ea typeface="Calibri" panose="020F0502020204030204" pitchFamily="34" charset="0"/>
                <a:cs typeface="Browallia New" panose="020B0604020202020204" pitchFamily="34" charset="-34"/>
              </a:rPr>
              <a:t>)</a:t>
            </a:r>
            <a:endParaRPr lang="en-US" altLang="en-US" sz="30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owallia New" panose="020B0604020202020204" pitchFamily="34" charset="-34"/>
              <a:ea typeface="Calibri" panose="020F0502020204030204" pitchFamily="34" charset="0"/>
              <a:cs typeface="Browallia New" panose="020B0604020202020204" pitchFamily="34" charset="-3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4968" y="2961564"/>
            <a:ext cx="1392072" cy="95410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th-TH" sz="1400" b="1">
                <a:latin typeface="Browallia New" panose="020B0604020202020204" pitchFamily="34" charset="-34"/>
                <a:ea typeface="Tahoma" panose="020B0604030504040204" pitchFamily="34" charset="0"/>
                <a:cs typeface="Browallia New" panose="020B0604020202020204" pitchFamily="34" charset="-34"/>
              </a:rPr>
              <a:t>เป้าหมาย</a:t>
            </a:r>
            <a:r>
              <a:rPr lang="en-US" sz="1400">
                <a:latin typeface="Browallia New" panose="020B0604020202020204" pitchFamily="34" charset="-34"/>
                <a:ea typeface="Tahoma" panose="020B0604030504040204" pitchFamily="34" charset="0"/>
                <a:cs typeface="Browallia New" panose="020B0604020202020204" pitchFamily="34" charset="-34"/>
              </a:rPr>
              <a:t>:</a:t>
            </a:r>
          </a:p>
          <a:p>
            <a:endParaRPr lang="en-US" sz="1400">
              <a:latin typeface="Browallia New" panose="020B0604020202020204" pitchFamily="34" charset="-34"/>
              <a:ea typeface="Tahoma" panose="020B0604030504040204" pitchFamily="34" charset="0"/>
              <a:cs typeface="Browallia New" panose="020B0604020202020204" pitchFamily="34" charset="-34"/>
            </a:endParaRPr>
          </a:p>
          <a:p>
            <a:endParaRPr lang="en-US" sz="1400">
              <a:latin typeface="Browallia New" panose="020B0604020202020204" pitchFamily="34" charset="-34"/>
              <a:ea typeface="Tahoma" panose="020B0604030504040204" pitchFamily="34" charset="0"/>
              <a:cs typeface="Browallia New" panose="020B0604020202020204" pitchFamily="34" charset="-34"/>
            </a:endParaRPr>
          </a:p>
          <a:p>
            <a:endParaRPr lang="en-US" sz="1400">
              <a:latin typeface="Browallia New" panose="020B0604020202020204" pitchFamily="34" charset="-34"/>
              <a:ea typeface="Tahoma" panose="020B0604030504040204" pitchFamily="34" charset="0"/>
              <a:cs typeface="Browallia New" panose="020B0604020202020204" pitchFamily="34" charset="-3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63589" y="3848673"/>
            <a:ext cx="1392072" cy="73866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US" sz="1400">
              <a:latin typeface="Browallia New" panose="020B0604020202020204" pitchFamily="34" charset="-34"/>
              <a:ea typeface="Tahoma" panose="020B0604030504040204" pitchFamily="34" charset="0"/>
              <a:cs typeface="Browallia New" panose="020B0604020202020204" pitchFamily="34" charset="-34"/>
            </a:endParaRPr>
          </a:p>
          <a:p>
            <a:endParaRPr lang="en-US" sz="1400">
              <a:latin typeface="Browallia New" panose="020B0604020202020204" pitchFamily="34" charset="-34"/>
              <a:ea typeface="Tahoma" panose="020B0604030504040204" pitchFamily="34" charset="0"/>
              <a:cs typeface="Browallia New" panose="020B0604020202020204" pitchFamily="34" charset="-34"/>
            </a:endParaRPr>
          </a:p>
          <a:p>
            <a:endParaRPr lang="en-US" sz="1400">
              <a:latin typeface="Browallia New" panose="020B0604020202020204" pitchFamily="34" charset="-34"/>
              <a:ea typeface="Tahoma" panose="020B0604030504040204" pitchFamily="34" charset="0"/>
              <a:cs typeface="Browallia New" panose="020B0604020202020204" pitchFamily="34" charset="-3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22210" y="2866027"/>
            <a:ext cx="1392072" cy="73866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US" sz="1400">
              <a:latin typeface="Browallia New" panose="020B0604020202020204" pitchFamily="34" charset="-34"/>
              <a:ea typeface="Tahoma" panose="020B0604030504040204" pitchFamily="34" charset="0"/>
              <a:cs typeface="Browallia New" panose="020B0604020202020204" pitchFamily="34" charset="-34"/>
            </a:endParaRPr>
          </a:p>
          <a:p>
            <a:endParaRPr lang="en-US" sz="1400">
              <a:latin typeface="Browallia New" panose="020B0604020202020204" pitchFamily="34" charset="-34"/>
              <a:ea typeface="Tahoma" panose="020B0604030504040204" pitchFamily="34" charset="0"/>
              <a:cs typeface="Browallia New" panose="020B0604020202020204" pitchFamily="34" charset="-34"/>
            </a:endParaRPr>
          </a:p>
          <a:p>
            <a:endParaRPr lang="en-US" sz="1400">
              <a:latin typeface="Browallia New" panose="020B0604020202020204" pitchFamily="34" charset="-34"/>
              <a:ea typeface="Tahoma" panose="020B0604030504040204" pitchFamily="34" charset="0"/>
              <a:cs typeface="Browallia New" panose="020B0604020202020204" pitchFamily="34" charset="-3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980831" y="2866030"/>
            <a:ext cx="1392072" cy="73866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US" sz="1400">
              <a:latin typeface="Browallia New" panose="020B0604020202020204" pitchFamily="34" charset="-34"/>
              <a:ea typeface="Tahoma" panose="020B0604030504040204" pitchFamily="34" charset="0"/>
              <a:cs typeface="Browallia New" panose="020B0604020202020204" pitchFamily="34" charset="-34"/>
            </a:endParaRPr>
          </a:p>
          <a:p>
            <a:endParaRPr lang="en-US" sz="1400">
              <a:latin typeface="Browallia New" panose="020B0604020202020204" pitchFamily="34" charset="-34"/>
              <a:ea typeface="Tahoma" panose="020B0604030504040204" pitchFamily="34" charset="0"/>
              <a:cs typeface="Browallia New" panose="020B0604020202020204" pitchFamily="34" charset="-34"/>
            </a:endParaRPr>
          </a:p>
          <a:p>
            <a:endParaRPr lang="en-US" sz="1400">
              <a:latin typeface="Browallia New" panose="020B0604020202020204" pitchFamily="34" charset="-34"/>
              <a:ea typeface="Tahoma" panose="020B0604030504040204" pitchFamily="34" charset="0"/>
              <a:cs typeface="Browallia New" panose="020B0604020202020204" pitchFamily="34" charset="-34"/>
            </a:endParaRPr>
          </a:p>
        </p:txBody>
      </p:sp>
      <p:cxnSp>
        <p:nvCxnSpPr>
          <p:cNvPr id="11" name="Straight Arrow Connector 10"/>
          <p:cNvCxnSpPr>
            <a:stCxn id="10" idx="1"/>
            <a:endCxn id="7" idx="3"/>
          </p:cNvCxnSpPr>
          <p:nvPr/>
        </p:nvCxnSpPr>
        <p:spPr>
          <a:xfrm flipH="1" flipV="1">
            <a:off x="6214282" y="3235359"/>
            <a:ext cx="766549" cy="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663589" y="2214464"/>
            <a:ext cx="1392072" cy="73866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US" sz="1400">
              <a:latin typeface="Browallia New" panose="020B0604020202020204" pitchFamily="34" charset="-34"/>
              <a:ea typeface="Tahoma" panose="020B0604030504040204" pitchFamily="34" charset="0"/>
              <a:cs typeface="Browallia New" panose="020B0604020202020204" pitchFamily="34" charset="-34"/>
            </a:endParaRPr>
          </a:p>
          <a:p>
            <a:endParaRPr lang="en-US" sz="1400">
              <a:latin typeface="Browallia New" panose="020B0604020202020204" pitchFamily="34" charset="-34"/>
              <a:ea typeface="Tahoma" panose="020B0604030504040204" pitchFamily="34" charset="0"/>
              <a:cs typeface="Browallia New" panose="020B0604020202020204" pitchFamily="34" charset="-34"/>
            </a:endParaRPr>
          </a:p>
          <a:p>
            <a:endParaRPr lang="en-US" sz="1400">
              <a:latin typeface="Browallia New" panose="020B0604020202020204" pitchFamily="34" charset="-34"/>
              <a:ea typeface="Tahoma" panose="020B0604030504040204" pitchFamily="34" charset="0"/>
              <a:cs typeface="Browallia New" panose="020B0604020202020204" pitchFamily="34" charset="-34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22210" y="1764086"/>
            <a:ext cx="1392072" cy="73866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US" sz="1400">
              <a:latin typeface="Browallia New" panose="020B0604020202020204" pitchFamily="34" charset="-34"/>
              <a:ea typeface="Tahoma" panose="020B0604030504040204" pitchFamily="34" charset="0"/>
              <a:cs typeface="Browallia New" panose="020B0604020202020204" pitchFamily="34" charset="-34"/>
            </a:endParaRPr>
          </a:p>
          <a:p>
            <a:endParaRPr lang="en-US" sz="1400">
              <a:latin typeface="Browallia New" panose="020B0604020202020204" pitchFamily="34" charset="-34"/>
              <a:ea typeface="Tahoma" panose="020B0604030504040204" pitchFamily="34" charset="0"/>
              <a:cs typeface="Browallia New" panose="020B0604020202020204" pitchFamily="34" charset="-34"/>
            </a:endParaRPr>
          </a:p>
          <a:p>
            <a:endParaRPr lang="en-US" sz="1400">
              <a:latin typeface="Browallia New" panose="020B0604020202020204" pitchFamily="34" charset="-34"/>
              <a:ea typeface="Tahoma" panose="020B0604030504040204" pitchFamily="34" charset="0"/>
              <a:cs typeface="Browallia New" panose="020B0604020202020204" pitchFamily="34" charset="-34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980831" y="1764086"/>
            <a:ext cx="1392072" cy="73866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US" sz="1400">
              <a:latin typeface="Browallia New" panose="020B0604020202020204" pitchFamily="34" charset="-34"/>
              <a:ea typeface="Tahoma" panose="020B0604030504040204" pitchFamily="34" charset="0"/>
              <a:cs typeface="Browallia New" panose="020B0604020202020204" pitchFamily="34" charset="-34"/>
            </a:endParaRPr>
          </a:p>
          <a:p>
            <a:endParaRPr lang="en-US" sz="1400">
              <a:latin typeface="Browallia New" panose="020B0604020202020204" pitchFamily="34" charset="-34"/>
              <a:ea typeface="Tahoma" panose="020B0604030504040204" pitchFamily="34" charset="0"/>
              <a:cs typeface="Browallia New" panose="020B0604020202020204" pitchFamily="34" charset="-34"/>
            </a:endParaRPr>
          </a:p>
          <a:p>
            <a:endParaRPr lang="en-US" sz="1400">
              <a:latin typeface="Browallia New" panose="020B0604020202020204" pitchFamily="34" charset="-34"/>
              <a:ea typeface="Tahoma" panose="020B0604030504040204" pitchFamily="34" charset="0"/>
              <a:cs typeface="Browallia New" panose="020B0604020202020204" pitchFamily="34" charset="-34"/>
            </a:endParaRPr>
          </a:p>
        </p:txBody>
      </p:sp>
      <p:cxnSp>
        <p:nvCxnSpPr>
          <p:cNvPr id="20" name="Elbow Connector 19"/>
          <p:cNvCxnSpPr>
            <a:stCxn id="13" idx="1"/>
            <a:endCxn id="3" idx="3"/>
          </p:cNvCxnSpPr>
          <p:nvPr/>
        </p:nvCxnSpPr>
        <p:spPr>
          <a:xfrm rot="10800000" flipV="1">
            <a:off x="1897041" y="2583796"/>
            <a:ext cx="766549" cy="854822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>
            <a:stCxn id="4" idx="1"/>
            <a:endCxn id="3" idx="3"/>
          </p:cNvCxnSpPr>
          <p:nvPr/>
        </p:nvCxnSpPr>
        <p:spPr>
          <a:xfrm rot="10800000">
            <a:off x="1897041" y="3438619"/>
            <a:ext cx="766549" cy="779387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/>
          <p:cNvCxnSpPr>
            <a:stCxn id="14" idx="1"/>
            <a:endCxn id="13" idx="3"/>
          </p:cNvCxnSpPr>
          <p:nvPr/>
        </p:nvCxnSpPr>
        <p:spPr>
          <a:xfrm rot="10800000" flipV="1">
            <a:off x="4055662" y="2133418"/>
            <a:ext cx="766549" cy="450378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Elbow Connector 26"/>
          <p:cNvCxnSpPr>
            <a:stCxn id="7" idx="1"/>
            <a:endCxn id="13" idx="3"/>
          </p:cNvCxnSpPr>
          <p:nvPr/>
        </p:nvCxnSpPr>
        <p:spPr>
          <a:xfrm rot="10800000">
            <a:off x="4055662" y="2583797"/>
            <a:ext cx="766549" cy="651563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15" idx="1"/>
            <a:endCxn id="14" idx="3"/>
          </p:cNvCxnSpPr>
          <p:nvPr/>
        </p:nvCxnSpPr>
        <p:spPr>
          <a:xfrm flipH="1">
            <a:off x="6214282" y="2133418"/>
            <a:ext cx="76654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740781" y="855233"/>
            <a:ext cx="8563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solidFill>
                  <a:schemeClr val="accent1">
                    <a:lumMod val="75000"/>
                  </a:schemeClr>
                </a:solidFill>
                <a:latin typeface="Browallia New" panose="020B0604020202020204" pitchFamily="34" charset="-34"/>
                <a:ea typeface="Tahoma" panose="020B0604030504040204" pitchFamily="34" charset="0"/>
                <a:cs typeface="Browallia New" panose="020B0604020202020204" pitchFamily="34" charset="-34"/>
              </a:rPr>
              <a:t>Purpose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530912" y="855233"/>
            <a:ext cx="14334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solidFill>
                  <a:schemeClr val="accent1">
                    <a:lumMod val="75000"/>
                  </a:schemeClr>
                </a:solidFill>
                <a:latin typeface="Browallia New" panose="020B0604020202020204" pitchFamily="34" charset="-34"/>
                <a:ea typeface="Tahoma" panose="020B0604030504040204" pitchFamily="34" charset="0"/>
                <a:cs typeface="Browallia New" panose="020B0604020202020204" pitchFamily="34" charset="-34"/>
              </a:rPr>
              <a:t>Primary Drivers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619299" y="851423"/>
            <a:ext cx="16658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solidFill>
                  <a:schemeClr val="accent1">
                    <a:lumMod val="75000"/>
                  </a:schemeClr>
                </a:solidFill>
                <a:latin typeface="Browallia New" panose="020B0604020202020204" pitchFamily="34" charset="-34"/>
                <a:ea typeface="Tahoma" panose="020B0604030504040204" pitchFamily="34" charset="0"/>
                <a:cs typeface="Browallia New" panose="020B0604020202020204" pitchFamily="34" charset="-34"/>
              </a:rPr>
              <a:t>Secondary Drivers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71573" y="851422"/>
            <a:ext cx="22797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solidFill>
                  <a:schemeClr val="accent1">
                    <a:lumMod val="75000"/>
                  </a:schemeClr>
                </a:solidFill>
                <a:latin typeface="Browallia New" panose="020B0604020202020204" pitchFamily="34" charset="-34"/>
                <a:ea typeface="Tahoma" panose="020B0604030504040204" pitchFamily="34" charset="0"/>
                <a:cs typeface="Browallia New" panose="020B0604020202020204" pitchFamily="34" charset="-34"/>
              </a:rPr>
              <a:t>Interventions/Change Idea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04967" y="3962422"/>
            <a:ext cx="6671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latin typeface="Browallia New" panose="020B0604020202020204" pitchFamily="34" charset="-34"/>
                <a:ea typeface="Tahoma" panose="020B0604030504040204" pitchFamily="34" charset="0"/>
                <a:cs typeface="Browallia New" panose="020B0604020202020204" pitchFamily="34" charset="-34"/>
              </a:rPr>
              <a:t>Indicator: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692455" y="4589357"/>
            <a:ext cx="6671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latin typeface="Browallia New" panose="020B0604020202020204" pitchFamily="34" charset="-34"/>
                <a:ea typeface="Tahoma" panose="020B0604030504040204" pitchFamily="34" charset="0"/>
                <a:cs typeface="Browallia New" panose="020B0604020202020204" pitchFamily="34" charset="-34"/>
              </a:rPr>
              <a:t>Indicator: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767619" y="3530062"/>
            <a:ext cx="6671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latin typeface="Browallia New" panose="020B0604020202020204" pitchFamily="34" charset="-34"/>
                <a:ea typeface="Tahoma" panose="020B0604030504040204" pitchFamily="34" charset="0"/>
                <a:cs typeface="Browallia New" panose="020B0604020202020204" pitchFamily="34" charset="-34"/>
              </a:rPr>
              <a:t>Indicator: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980831" y="3512357"/>
            <a:ext cx="6671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latin typeface="Browallia New" panose="020B0604020202020204" pitchFamily="34" charset="-34"/>
                <a:ea typeface="Tahoma" panose="020B0604030504040204" pitchFamily="34" charset="0"/>
                <a:cs typeface="Browallia New" panose="020B0604020202020204" pitchFamily="34" charset="-34"/>
              </a:rPr>
              <a:t>Indicator: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15F5FCD-51AE-4807-98CB-CD3D55909EB2}"/>
              </a:ext>
            </a:extLst>
          </p:cNvPr>
          <p:cNvSpPr txBox="1"/>
          <p:nvPr/>
        </p:nvSpPr>
        <p:spPr>
          <a:xfrm>
            <a:off x="137187" y="5746302"/>
            <a:ext cx="89642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spcBef>
                <a:spcPts val="0"/>
              </a:spcBef>
              <a:spcAft>
                <a:spcPts val="0"/>
              </a:spcAft>
            </a:pPr>
            <a:r>
              <a:rPr lang="th-TH">
                <a:solidFill>
                  <a:srgbClr val="FF0000"/>
                </a:solidFill>
                <a:latin typeface="Browallia New" panose="020B0604020202020204" pitchFamily="34" charset="-34"/>
                <a:ea typeface="Calibri" panose="020F0502020204030204" pitchFamily="34" charset="0"/>
                <a:cs typeface="BrowalliaUPC" panose="020B0604020202020204" pitchFamily="34" charset="-34"/>
              </a:rPr>
              <a:t>ตัวอย่างรูปแบบการ</a:t>
            </a:r>
            <a:r>
              <a:rPr lang="th-TH">
                <a:solidFill>
                  <a:srgbClr val="FF0000"/>
                </a:solidFill>
                <a:effectLst/>
                <a:latin typeface="Browallia New" panose="020B0604020202020204" pitchFamily="34" charset="-34"/>
                <a:ea typeface="Calibri" panose="020F0502020204030204" pitchFamily="34" charset="0"/>
                <a:cs typeface="BrowalliaUPC" panose="020B0604020202020204" pitchFamily="34" charset="-34"/>
              </a:rPr>
              <a:t>ใช้ </a:t>
            </a:r>
            <a:r>
              <a:rPr lang="en-US">
                <a:solidFill>
                  <a:srgbClr val="FF0000"/>
                </a:solidFill>
                <a:effectLst/>
                <a:latin typeface="Browallia New" panose="020B0604020202020204" pitchFamily="34" charset="-34"/>
                <a:ea typeface="Calibri" panose="020F0502020204030204" pitchFamily="34" charset="0"/>
                <a:cs typeface="BrowalliaUPC" panose="020B0604020202020204" pitchFamily="34" charset="-34"/>
              </a:rPr>
              <a:t>Driver Diagram </a:t>
            </a:r>
            <a:r>
              <a:rPr lang="th-TH">
                <a:solidFill>
                  <a:srgbClr val="FF0000"/>
                </a:solidFill>
                <a:latin typeface="Browallia New" panose="020B0604020202020204" pitchFamily="34" charset="-34"/>
                <a:ea typeface="Calibri" panose="020F0502020204030204" pitchFamily="34" charset="0"/>
                <a:cs typeface="BrowalliaUPC" panose="020B0604020202020204" pitchFamily="34" charset="-34"/>
              </a:rPr>
              <a:t>เป็นเครื่องมือที่ช่วยในการพัฒนา และสรุปข้อมูลสำคัญรายโรคในภาพรวม </a:t>
            </a:r>
          </a:p>
          <a:p>
            <a:pPr marR="0" lvl="0" algn="ctr">
              <a:spcBef>
                <a:spcPts val="0"/>
              </a:spcBef>
              <a:spcAft>
                <a:spcPts val="0"/>
              </a:spcAft>
            </a:pPr>
            <a:r>
              <a:rPr lang="th-TH">
                <a:solidFill>
                  <a:srgbClr val="FF0000"/>
                </a:solidFill>
                <a:effectLst/>
                <a:latin typeface="BrowalliaUPC" panose="020B0604020202020204" pitchFamily="34" charset="-34"/>
                <a:ea typeface="Calibri" panose="020F0502020204030204" pitchFamily="34" charset="0"/>
                <a:cs typeface="Browallia New" panose="020B0604020202020204" pitchFamily="34" charset="-34"/>
              </a:rPr>
              <a:t>โดยเป็นการส่งเสริมให้ใช้ประโยชน์ในการพัฒนา แต่ไม่จำเป็นต้องนำเสนอด้วย </a:t>
            </a:r>
            <a:r>
              <a:rPr lang="en-US">
                <a:solidFill>
                  <a:srgbClr val="FF0000"/>
                </a:solidFill>
                <a:effectLst/>
                <a:latin typeface="BrowalliaUPC" panose="020B0604020202020204" pitchFamily="34" charset="-34"/>
                <a:ea typeface="Calibri" panose="020F0502020204030204" pitchFamily="34" charset="0"/>
                <a:cs typeface="Browallia New" panose="020B0604020202020204" pitchFamily="34" charset="-34"/>
              </a:rPr>
              <a:t>D</a:t>
            </a:r>
            <a:r>
              <a:rPr lang="en-US">
                <a:solidFill>
                  <a:srgbClr val="FF0000"/>
                </a:solidFill>
                <a:latin typeface="BrowalliaUPC" panose="020B0604020202020204" pitchFamily="34" charset="-34"/>
                <a:ea typeface="Calibri" panose="020F0502020204030204" pitchFamily="34" charset="0"/>
                <a:cs typeface="Browallia New" panose="020B0604020202020204" pitchFamily="34" charset="-34"/>
              </a:rPr>
              <a:t>river Diagram</a:t>
            </a:r>
            <a:r>
              <a:rPr lang="th-TH">
                <a:solidFill>
                  <a:srgbClr val="FF0000"/>
                </a:solidFill>
                <a:effectLst/>
                <a:latin typeface="BrowalliaUPC" panose="020B0604020202020204" pitchFamily="34" charset="-34"/>
                <a:ea typeface="Calibri" panose="020F0502020204030204" pitchFamily="34" charset="0"/>
                <a:cs typeface="Browallia New" panose="020B0604020202020204" pitchFamily="34" charset="-34"/>
              </a:rPr>
              <a:t> หากมีรูปแบบการสรุปข้อมูลอื่นที่เหมาะสม</a:t>
            </a:r>
            <a:endParaRPr lang="en-US">
              <a:solidFill>
                <a:srgbClr val="FF0000"/>
              </a:solidFill>
              <a:effectLst/>
              <a:latin typeface="Browallia New" panose="020B0604020202020204" pitchFamily="34" charset="-34"/>
              <a:ea typeface="Calibri" panose="020F0502020204030204" pitchFamily="34" charset="0"/>
              <a:cs typeface="Browallia New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543672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01439" y="269726"/>
            <a:ext cx="5346656" cy="530915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hangingPunct="0"/>
            <a:r>
              <a:rPr lang="en-US" altLang="en-US" sz="3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wallia New" panose="020B0604020202020204" pitchFamily="34" charset="-34"/>
                <a:ea typeface="Calibri" panose="020F0502020204030204" pitchFamily="34" charset="0"/>
                <a:cs typeface="Browallia New" panose="020B0604020202020204" pitchFamily="34" charset="-34"/>
              </a:rPr>
              <a:t>Process Flowchart </a:t>
            </a:r>
            <a:r>
              <a:rPr lang="th-TH" altLang="en-US" sz="3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wallia New" panose="020B0604020202020204" pitchFamily="34" charset="-34"/>
                <a:ea typeface="Calibri" panose="020F0502020204030204" pitchFamily="34" charset="0"/>
                <a:cs typeface="Browallia New" panose="020B0604020202020204" pitchFamily="34" charset="-34"/>
              </a:rPr>
              <a:t>ของการดูแลผู้ป่วยโรค.....</a:t>
            </a:r>
            <a:endParaRPr lang="en-US" altLang="en-US" sz="30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owallia New" panose="020B0604020202020204" pitchFamily="34" charset="-34"/>
              <a:ea typeface="Calibri" panose="020F0502020204030204" pitchFamily="34" charset="0"/>
              <a:cs typeface="Browallia New" panose="020B0604020202020204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84493" y="5831202"/>
            <a:ext cx="73805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>
                <a:latin typeface="BrowalliaUPC" panose="020B0604020202020204" pitchFamily="34" charset="-34"/>
                <a:cs typeface="BrowalliaUPC" panose="020B0604020202020204" pitchFamily="34" charset="-34"/>
              </a:rPr>
              <a:t>เขียน </a:t>
            </a:r>
            <a:r>
              <a:rPr lang="en-US">
                <a:latin typeface="BrowalliaUPC" panose="020B0604020202020204" pitchFamily="34" charset="-34"/>
                <a:cs typeface="BrowalliaUPC" panose="020B0604020202020204" pitchFamily="34" charset="-34"/>
              </a:rPr>
              <a:t>flowchart </a:t>
            </a:r>
            <a:r>
              <a:rPr lang="th-TH">
                <a:latin typeface="BrowalliaUPC" panose="020B0604020202020204" pitchFamily="34" charset="-34"/>
                <a:cs typeface="BrowalliaUPC" panose="020B0604020202020204" pitchFamily="34" charset="-34"/>
              </a:rPr>
              <a:t>ที่ทำให้เห็นภาพรวมของกระบวนการดูแลตั้งแต่ต้นจนจบ เน้นกระบวนการสำคัญของโรคที่นำเสนอ</a:t>
            </a:r>
          </a:p>
          <a:p>
            <a:pPr algn="ctr"/>
            <a:r>
              <a:rPr lang="th-TH">
                <a:latin typeface="BrowalliaUPC" panose="020B0604020202020204" pitchFamily="34" charset="-34"/>
                <a:cs typeface="BrowalliaUPC" panose="020B0604020202020204" pitchFamily="34" charset="-34"/>
              </a:rPr>
              <a:t>ควรระบุประเด็นคุณภาพสำคัญ/ความเสี่ยงในแต่ละขั้นตอนลงไปในขั้นตอนต่างๆ ของ </a:t>
            </a:r>
            <a:r>
              <a:rPr lang="en-US">
                <a:latin typeface="BrowalliaUPC" panose="020B0604020202020204" pitchFamily="34" charset="-34"/>
                <a:cs typeface="BrowalliaUPC" panose="020B0604020202020204" pitchFamily="34" charset="-34"/>
              </a:rPr>
              <a:t>flowchart </a:t>
            </a:r>
            <a:r>
              <a:rPr lang="th-TH">
                <a:latin typeface="BrowalliaUPC" panose="020B0604020202020204" pitchFamily="34" charset="-34"/>
                <a:cs typeface="BrowalliaUPC" panose="020B0604020202020204" pitchFamily="34" charset="-34"/>
              </a:rPr>
              <a:t>ด้วย</a:t>
            </a:r>
          </a:p>
        </p:txBody>
      </p:sp>
    </p:spTree>
    <p:extLst>
      <p:ext uri="{BB962C8B-B14F-4D97-AF65-F5344CB8AC3E}">
        <p14:creationId xmlns:p14="http://schemas.microsoft.com/office/powerpoint/2010/main" val="8543409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848335" y="269726"/>
            <a:ext cx="5652830" cy="530915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hangingPunct="0"/>
            <a:r>
              <a:rPr lang="th-TH" altLang="en-US" sz="3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wallia New" panose="020B0604020202020204" pitchFamily="34" charset="-34"/>
                <a:ea typeface="Calibri" panose="020F0502020204030204" pitchFamily="34" charset="0"/>
                <a:cs typeface="Browallia New" panose="020B0604020202020204" pitchFamily="34" charset="-34"/>
              </a:rPr>
              <a:t>การจัดการกระบวนการ (</a:t>
            </a:r>
            <a:r>
              <a:rPr lang="en-US" altLang="en-US" sz="3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wallia New" panose="020B0604020202020204" pitchFamily="34" charset="-34"/>
                <a:ea typeface="Calibri" panose="020F0502020204030204" pitchFamily="34" charset="0"/>
                <a:cs typeface="Browallia New" panose="020B0604020202020204" pitchFamily="34" charset="-34"/>
              </a:rPr>
              <a:t>Process Management</a:t>
            </a:r>
            <a:r>
              <a:rPr lang="th-TH" altLang="en-US" sz="3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wallia New" panose="020B0604020202020204" pitchFamily="34" charset="-34"/>
                <a:ea typeface="Calibri" panose="020F0502020204030204" pitchFamily="34" charset="0"/>
                <a:cs typeface="Browallia New" panose="020B0604020202020204" pitchFamily="34" charset="-34"/>
              </a:rPr>
              <a:t>)</a:t>
            </a:r>
            <a:endParaRPr lang="en-US" altLang="en-US" sz="30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owallia New" panose="020B0604020202020204" pitchFamily="34" charset="-34"/>
              <a:ea typeface="Calibri" panose="020F0502020204030204" pitchFamily="34" charset="0"/>
              <a:cs typeface="Browallia New" panose="020B0604020202020204" pitchFamily="34" charset="-34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5153609"/>
              </p:ext>
            </p:extLst>
          </p:nvPr>
        </p:nvGraphicFramePr>
        <p:xfrm>
          <a:off x="423951" y="980629"/>
          <a:ext cx="8486784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9390">
                  <a:extLst>
                    <a:ext uri="{9D8B030D-6E8A-4147-A177-3AD203B41FA5}">
                      <a16:colId xmlns:a16="http://schemas.microsoft.com/office/drawing/2014/main" val="1433615822"/>
                    </a:ext>
                  </a:extLst>
                </a:gridCol>
                <a:gridCol w="1583624">
                  <a:extLst>
                    <a:ext uri="{9D8B030D-6E8A-4147-A177-3AD203B41FA5}">
                      <a16:colId xmlns:a16="http://schemas.microsoft.com/office/drawing/2014/main" val="358496683"/>
                    </a:ext>
                  </a:extLst>
                </a:gridCol>
                <a:gridCol w="2069824">
                  <a:extLst>
                    <a:ext uri="{9D8B030D-6E8A-4147-A177-3AD203B41FA5}">
                      <a16:colId xmlns:a16="http://schemas.microsoft.com/office/drawing/2014/main" val="1227165852"/>
                    </a:ext>
                  </a:extLst>
                </a:gridCol>
                <a:gridCol w="3333946">
                  <a:extLst>
                    <a:ext uri="{9D8B030D-6E8A-4147-A177-3AD203B41FA5}">
                      <a16:colId xmlns:a16="http://schemas.microsoft.com/office/drawing/2014/main" val="27189318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20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กระบวนการ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20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ข้อกำหนดของกระบวนการ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20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ตัวชี้วัดของกระบวนการ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20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การออกแบบกระบวนการ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5643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8585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2716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3182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3715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651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539868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23951" y="4550088"/>
            <a:ext cx="8337912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th-TH" b="1">
                <a:latin typeface="Browallia New" panose="020B0604020202020204" pitchFamily="34" charset="-34"/>
                <a:cs typeface="Browallia New" panose="020B0604020202020204" pitchFamily="34" charset="-34"/>
              </a:rPr>
              <a:t>ข้อกำหนดของกระบวนการ </a:t>
            </a:r>
            <a:r>
              <a:rPr lang="en-US" b="1">
                <a:latin typeface="Browallia New" panose="020B0604020202020204" pitchFamily="34" charset="-34"/>
                <a:cs typeface="Browallia New" panose="020B0604020202020204" pitchFamily="34" charset="-34"/>
              </a:rPr>
              <a:t>(process requirement)</a:t>
            </a:r>
            <a:endParaRPr lang="th-TH" b="1">
              <a:latin typeface="Browallia New" panose="020B0604020202020204" pitchFamily="34" charset="-34"/>
              <a:cs typeface="Browallia New" panose="020B0604020202020204" pitchFamily="34" charset="-34"/>
            </a:endParaRPr>
          </a:p>
          <a:p>
            <a:pPr marL="231775">
              <a:lnSpc>
                <a:spcPct val="90000"/>
              </a:lnSpc>
            </a:pPr>
            <a:r>
              <a:rPr lang="th-TH">
                <a:latin typeface="Browallia New" panose="020B0604020202020204" pitchFamily="34" charset="-34"/>
                <a:cs typeface="Browallia New" panose="020B0604020202020204" pitchFamily="34" charset="-34"/>
              </a:rPr>
              <a:t>ระบุ</a:t>
            </a:r>
            <a:r>
              <a:rPr lang="th-TH" b="1">
                <a:solidFill>
                  <a:srgbClr val="FF0000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สิ่งที่คาดหวัง</a:t>
            </a:r>
            <a:r>
              <a:rPr lang="th-TH">
                <a:latin typeface="Browallia New" panose="020B0604020202020204" pitchFamily="34" charset="-34"/>
                <a:cs typeface="Browallia New" panose="020B0604020202020204" pitchFamily="34" charset="-34"/>
              </a:rPr>
              <a:t>จากกระบวนการด้วย </a:t>
            </a:r>
            <a:r>
              <a:rPr lang="en-US">
                <a:latin typeface="Browallia New" panose="020B0604020202020204" pitchFamily="34" charset="-34"/>
                <a:cs typeface="Browallia New" panose="020B0604020202020204" pitchFamily="34" charset="-34"/>
              </a:rPr>
              <a:t>key word </a:t>
            </a:r>
            <a:r>
              <a:rPr lang="th-TH">
                <a:latin typeface="Browallia New" panose="020B0604020202020204" pitchFamily="34" charset="-34"/>
                <a:cs typeface="Browallia New" panose="020B0604020202020204" pitchFamily="34" charset="-34"/>
              </a:rPr>
              <a:t>สั้นๆ โดยพิจารณาจาก</a:t>
            </a:r>
            <a:r>
              <a:rPr lang="th-TH">
                <a:solidFill>
                  <a:srgbClr val="0033CC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ความต้องการของผู้รับผลงาน มาตรฐานวิชาชีพ และความเสี่ยง</a:t>
            </a:r>
            <a:r>
              <a:rPr lang="th-TH">
                <a:latin typeface="Browallia New" panose="020B0604020202020204" pitchFamily="34" charset="-34"/>
                <a:cs typeface="Browallia New" panose="020B0604020202020204" pitchFamily="34" charset="-34"/>
              </a:rPr>
              <a:t>ที่อาจทำให้ไม่บรรลุเป้าหมาย</a:t>
            </a:r>
          </a:p>
          <a:p>
            <a:pPr>
              <a:lnSpc>
                <a:spcPct val="90000"/>
              </a:lnSpc>
            </a:pPr>
            <a:r>
              <a:rPr lang="th-TH" b="1">
                <a:latin typeface="Browallia New" panose="020B0604020202020204" pitchFamily="34" charset="-34"/>
                <a:cs typeface="Browallia New" panose="020B0604020202020204" pitchFamily="34" charset="-34"/>
              </a:rPr>
              <a:t>ตัวชี้วัดของกระบวนการ</a:t>
            </a:r>
            <a:r>
              <a:rPr lang="en-US" b="1">
                <a:latin typeface="Browallia New" panose="020B0604020202020204" pitchFamily="34" charset="-34"/>
                <a:cs typeface="Browallia New" panose="020B0604020202020204" pitchFamily="34" charset="-34"/>
              </a:rPr>
              <a:t> (process indicators)</a:t>
            </a:r>
            <a:endParaRPr lang="th-TH" b="1">
              <a:latin typeface="Browallia New" panose="020B0604020202020204" pitchFamily="34" charset="-34"/>
              <a:cs typeface="Browallia New" panose="020B0604020202020204" pitchFamily="34" charset="-34"/>
            </a:endParaRPr>
          </a:p>
          <a:p>
            <a:pPr marL="231775">
              <a:lnSpc>
                <a:spcPct val="90000"/>
              </a:lnSpc>
            </a:pPr>
            <a:r>
              <a:rPr lang="th-TH">
                <a:latin typeface="Browallia New" panose="020B0604020202020204" pitchFamily="34" charset="-34"/>
                <a:cs typeface="Browallia New" panose="020B0604020202020204" pitchFamily="34" charset="-34"/>
              </a:rPr>
              <a:t>ระบุ</a:t>
            </a:r>
            <a:r>
              <a:rPr lang="th-TH" b="1">
                <a:solidFill>
                  <a:srgbClr val="FF0000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ตัวชี้วัด</a:t>
            </a:r>
            <a:r>
              <a:rPr lang="th-TH">
                <a:latin typeface="Browallia New" panose="020B0604020202020204" pitchFamily="34" charset="-34"/>
                <a:cs typeface="Browallia New" panose="020B0604020202020204" pitchFamily="34" charset="-34"/>
              </a:rPr>
              <a:t>ที่สัมพันธ์กับข้อกำหนดของกระบวนการ</a:t>
            </a:r>
            <a:r>
              <a:rPr lang="en-US">
                <a:latin typeface="Browallia New" panose="020B0604020202020204" pitchFamily="34" charset="-34"/>
                <a:cs typeface="Browallia New" panose="020B0604020202020204" pitchFamily="34" charset="-34"/>
              </a:rPr>
              <a:t> </a:t>
            </a:r>
            <a:r>
              <a:rPr lang="th-TH">
                <a:latin typeface="Browallia New" panose="020B0604020202020204" pitchFamily="34" charset="-34"/>
                <a:cs typeface="Browallia New" panose="020B0604020202020204" pitchFamily="34" charset="-34"/>
              </a:rPr>
              <a:t>และเป็นประโยชน์ในการทำให้มั่นใจในคุณภาพของกระบวนการนั้น</a:t>
            </a:r>
          </a:p>
          <a:p>
            <a:pPr>
              <a:lnSpc>
                <a:spcPct val="90000"/>
              </a:lnSpc>
            </a:pPr>
            <a:r>
              <a:rPr lang="th-TH" b="1">
                <a:latin typeface="Browallia New" panose="020B0604020202020204" pitchFamily="34" charset="-34"/>
                <a:cs typeface="Browallia New" panose="020B0604020202020204" pitchFamily="34" charset="-34"/>
              </a:rPr>
              <a:t>การออกแบบกระบวนการ</a:t>
            </a:r>
            <a:r>
              <a:rPr lang="en-US" b="1">
                <a:latin typeface="Browallia New" panose="020B0604020202020204" pitchFamily="34" charset="-34"/>
                <a:cs typeface="Browallia New" panose="020B0604020202020204" pitchFamily="34" charset="-34"/>
              </a:rPr>
              <a:t> (process design)</a:t>
            </a:r>
            <a:endParaRPr lang="th-TH" b="1">
              <a:latin typeface="Browallia New" panose="020B0604020202020204" pitchFamily="34" charset="-34"/>
              <a:cs typeface="Browallia New" panose="020B0604020202020204" pitchFamily="34" charset="-34"/>
            </a:endParaRPr>
          </a:p>
          <a:p>
            <a:pPr marL="231775">
              <a:lnSpc>
                <a:spcPct val="90000"/>
              </a:lnSpc>
            </a:pPr>
            <a:r>
              <a:rPr lang="th-TH">
                <a:latin typeface="Browallia New" pitchFamily="34" charset="-34"/>
                <a:cs typeface="Browallia New" pitchFamily="34" charset="-34"/>
              </a:rPr>
              <a:t>พิจารณา </a:t>
            </a:r>
            <a:r>
              <a:rPr lang="en-US">
                <a:latin typeface="Browallia New" pitchFamily="34" charset="-34"/>
                <a:cs typeface="Browallia New" pitchFamily="34" charset="-34"/>
              </a:rPr>
              <a:t>driver diagram </a:t>
            </a:r>
            <a:r>
              <a:rPr lang="th-TH">
                <a:latin typeface="Browallia New" pitchFamily="34" charset="-34"/>
                <a:cs typeface="Browallia New" pitchFamily="34" charset="-34"/>
              </a:rPr>
              <a:t>และ </a:t>
            </a:r>
            <a:r>
              <a:rPr lang="en-US">
                <a:latin typeface="Browallia New" pitchFamily="34" charset="-34"/>
                <a:cs typeface="Browallia New" pitchFamily="34" charset="-34"/>
              </a:rPr>
              <a:t>process requirement </a:t>
            </a:r>
            <a:r>
              <a:rPr lang="th-TH">
                <a:latin typeface="Browallia New" pitchFamily="34" charset="-34"/>
                <a:cs typeface="Browallia New" pitchFamily="34" charset="-34"/>
              </a:rPr>
              <a:t>แล้วพิจารณาว่าจะใช้</a:t>
            </a:r>
            <a:r>
              <a:rPr lang="th-TH" b="1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แนวคิดการออกแบบอะไร</a:t>
            </a:r>
            <a:r>
              <a:rPr lang="th-TH">
                <a:latin typeface="Browallia New" pitchFamily="34" charset="-34"/>
                <a:cs typeface="Browallia New" pitchFamily="34" charset="-34"/>
              </a:rPr>
              <a:t> เช่น </a:t>
            </a:r>
            <a:r>
              <a:rPr lang="en-US">
                <a:latin typeface="Browallia New" pitchFamily="34" charset="-34"/>
                <a:cs typeface="Browallia New" pitchFamily="34" charset="-34"/>
              </a:rPr>
              <a:t>simplicity, visual management, human factor engineering, human-centered design, Lean thinking</a:t>
            </a:r>
          </a:p>
        </p:txBody>
      </p:sp>
    </p:spTree>
    <p:extLst>
      <p:ext uri="{BB962C8B-B14F-4D97-AF65-F5344CB8AC3E}">
        <p14:creationId xmlns:p14="http://schemas.microsoft.com/office/powerpoint/2010/main" val="2781635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975527" y="269726"/>
            <a:ext cx="7398500" cy="530915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hangingPunct="0"/>
            <a:r>
              <a:rPr lang="th-TH" altLang="en-US" sz="3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wallia New" panose="020B0604020202020204" pitchFamily="34" charset="-34"/>
                <a:ea typeface="Calibri" panose="020F0502020204030204" pitchFamily="34" charset="0"/>
                <a:cs typeface="Browallia New" panose="020B0604020202020204" pitchFamily="34" charset="-34"/>
              </a:rPr>
              <a:t>ผลลัพธ์และการพัฒนาที่ผ่านมา (</a:t>
            </a:r>
            <a:r>
              <a:rPr lang="en-US" altLang="en-US" sz="3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wallia New" panose="020B0604020202020204" pitchFamily="34" charset="-34"/>
                <a:ea typeface="Calibri" panose="020F0502020204030204" pitchFamily="34" charset="0"/>
                <a:cs typeface="Browallia New" panose="020B0604020202020204" pitchFamily="34" charset="-34"/>
              </a:rPr>
              <a:t>Performance &amp; Interventions</a:t>
            </a:r>
            <a:r>
              <a:rPr lang="th-TH" altLang="en-US" sz="3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wallia New" panose="020B0604020202020204" pitchFamily="34" charset="-34"/>
                <a:ea typeface="Calibri" panose="020F0502020204030204" pitchFamily="34" charset="0"/>
                <a:cs typeface="Browallia New" panose="020B0604020202020204" pitchFamily="34" charset="-34"/>
              </a:rPr>
              <a:t>)</a:t>
            </a:r>
            <a:endParaRPr lang="en-US" altLang="en-US" sz="30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owallia New" panose="020B0604020202020204" pitchFamily="34" charset="-34"/>
              <a:ea typeface="Calibri" panose="020F0502020204030204" pitchFamily="34" charset="0"/>
              <a:cs typeface="Browallia New" panose="020B0604020202020204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4678" y="6087577"/>
            <a:ext cx="79928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>
                <a:latin typeface="BrowalliaUPC" panose="020B0604020202020204" pitchFamily="34" charset="-34"/>
                <a:cs typeface="BrowalliaUPC" panose="020B0604020202020204" pitchFamily="34" charset="-34"/>
              </a:rPr>
              <a:t>ใช้</a:t>
            </a:r>
            <a:r>
              <a:rPr lang="en-US">
                <a:latin typeface="BrowalliaUPC" panose="020B0604020202020204" pitchFamily="34" charset="-34"/>
                <a:cs typeface="BrowalliaUPC" panose="020B0604020202020204" pitchFamily="34" charset="-34"/>
              </a:rPr>
              <a:t> run chart </a:t>
            </a:r>
            <a:r>
              <a:rPr lang="th-TH">
                <a:latin typeface="BrowalliaUPC" panose="020B0604020202020204" pitchFamily="34" charset="-34"/>
                <a:cs typeface="BrowalliaUPC" panose="020B0604020202020204" pitchFamily="34" charset="-34"/>
              </a:rPr>
              <a:t>หรือ </a:t>
            </a:r>
            <a:r>
              <a:rPr lang="en-US">
                <a:latin typeface="BrowalliaUPC" panose="020B0604020202020204" pitchFamily="34" charset="-34"/>
                <a:cs typeface="BrowalliaUPC" panose="020B0604020202020204" pitchFamily="34" charset="-34"/>
              </a:rPr>
              <a:t>control chart </a:t>
            </a:r>
            <a:r>
              <a:rPr lang="th-TH">
                <a:latin typeface="BrowalliaUPC" panose="020B0604020202020204" pitchFamily="34" charset="-34"/>
                <a:cs typeface="BrowalliaUPC" panose="020B0604020202020204" pitchFamily="34" charset="-34"/>
              </a:rPr>
              <a:t>เพื่อแสดงผลลัพธ์ตามตัวชี้วัดที่ระบุไว้ใน </a:t>
            </a:r>
            <a:r>
              <a:rPr lang="en-US">
                <a:latin typeface="BrowalliaUPC" panose="020B0604020202020204" pitchFamily="34" charset="-34"/>
                <a:cs typeface="BrowalliaUPC" panose="020B0604020202020204" pitchFamily="34" charset="-34"/>
              </a:rPr>
              <a:t>driver diagram </a:t>
            </a:r>
            <a:r>
              <a:rPr lang="th-TH">
                <a:latin typeface="BrowalliaUPC" panose="020B0604020202020204" pitchFamily="34" charset="-34"/>
                <a:cs typeface="BrowalliaUPC" panose="020B0604020202020204" pitchFamily="34" charset="-34"/>
              </a:rPr>
              <a:t>และตาราง </a:t>
            </a:r>
            <a:r>
              <a:rPr lang="en-US">
                <a:latin typeface="BrowalliaUPC" panose="020B0604020202020204" pitchFamily="34" charset="-34"/>
                <a:cs typeface="BrowalliaUPC" panose="020B0604020202020204" pitchFamily="34" charset="-34"/>
              </a:rPr>
              <a:t>process management</a:t>
            </a:r>
          </a:p>
          <a:p>
            <a:pPr algn="ctr"/>
            <a:r>
              <a:rPr lang="th-TH">
                <a:latin typeface="BrowalliaUPC" panose="020B0604020202020204" pitchFamily="34" charset="-34"/>
                <a:cs typeface="BrowalliaUPC" panose="020B0604020202020204" pitchFamily="34" charset="-34"/>
              </a:rPr>
              <a:t>ระบุการปรับปรุงที่เกิดขึ้นในช่วงเวลาต่างๆ ที่สัมพันธ์กับผลลัพธ์</a:t>
            </a:r>
            <a:endParaRPr lang="en-US">
              <a:latin typeface="BrowalliaUPC" panose="020B0604020202020204" pitchFamily="34" charset="-34"/>
              <a:cs typeface="BrowalliaUPC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217871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1325</Words>
  <Application>Microsoft Office PowerPoint</Application>
  <PresentationFormat>นำเสนอทางหน้าจอ (4:3)</PresentationFormat>
  <Paragraphs>131</Paragraphs>
  <Slides>15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8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15</vt:i4>
      </vt:variant>
    </vt:vector>
  </HeadingPairs>
  <TitlesOfParts>
    <vt:vector size="24" baseType="lpstr">
      <vt:lpstr>Arial</vt:lpstr>
      <vt:lpstr>Browallia New</vt:lpstr>
      <vt:lpstr>BrowalliaUPC</vt:lpstr>
      <vt:lpstr>Calibri</vt:lpstr>
      <vt:lpstr>Calibri Light</vt:lpstr>
      <vt:lpstr>Symbol</vt:lpstr>
      <vt:lpstr>Tahoma</vt:lpstr>
      <vt:lpstr>TH SarabunPSK</vt:lpstr>
      <vt:lpstr>Office Theme</vt:lpstr>
      <vt:lpstr>แนวทางการรายงานการประเมินตนเองคุณภาพการดูแลผู้ป่วยของ CLT/PCT  </vt:lpstr>
      <vt:lpstr>ภาพรวมของ CLT/PCT (CLT/PCT Profile)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ข้อมูลคุณภาพของแต่ละโรค/หัตถการ (Clinical Tracer, Clinical Quality Summary)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Anuwat</dc:creator>
  <cp:lastModifiedBy>Tun</cp:lastModifiedBy>
  <cp:revision>10</cp:revision>
  <dcterms:created xsi:type="dcterms:W3CDTF">2018-05-01T11:24:46Z</dcterms:created>
  <dcterms:modified xsi:type="dcterms:W3CDTF">2026-07-14T16:35:04Z</dcterms:modified>
</cp:coreProperties>
</file>